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7"/>
  </p:notesMasterIdLst>
  <p:handoutMasterIdLst>
    <p:handoutMasterId r:id="rId38"/>
  </p:handoutMasterIdLst>
  <p:sldIdLst>
    <p:sldId id="257" r:id="rId2"/>
    <p:sldId id="259" r:id="rId3"/>
    <p:sldId id="260" r:id="rId4"/>
    <p:sldId id="316" r:id="rId5"/>
    <p:sldId id="263" r:id="rId6"/>
    <p:sldId id="258" r:id="rId7"/>
    <p:sldId id="279" r:id="rId8"/>
    <p:sldId id="282" r:id="rId9"/>
    <p:sldId id="305" r:id="rId10"/>
    <p:sldId id="283" r:id="rId11"/>
    <p:sldId id="284" r:id="rId12"/>
    <p:sldId id="306" r:id="rId13"/>
    <p:sldId id="286" r:id="rId14"/>
    <p:sldId id="317" r:id="rId15"/>
    <p:sldId id="322" r:id="rId16"/>
    <p:sldId id="290" r:id="rId17"/>
    <p:sldId id="291" r:id="rId18"/>
    <p:sldId id="293" r:id="rId19"/>
    <p:sldId id="292" r:id="rId20"/>
    <p:sldId id="309" r:id="rId21"/>
    <p:sldId id="308" r:id="rId22"/>
    <p:sldId id="307" r:id="rId23"/>
    <p:sldId id="310" r:id="rId24"/>
    <p:sldId id="300" r:id="rId25"/>
    <p:sldId id="301" r:id="rId26"/>
    <p:sldId id="318" r:id="rId27"/>
    <p:sldId id="319" r:id="rId28"/>
    <p:sldId id="320" r:id="rId29"/>
    <p:sldId id="321" r:id="rId30"/>
    <p:sldId id="323" r:id="rId31"/>
    <p:sldId id="324" r:id="rId32"/>
    <p:sldId id="302" r:id="rId33"/>
    <p:sldId id="303" r:id="rId34"/>
    <p:sldId id="304" r:id="rId35"/>
    <p:sldId id="289"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91" autoAdjust="0"/>
  </p:normalViewPr>
  <p:slideViewPr>
    <p:cSldViewPr>
      <p:cViewPr>
        <p:scale>
          <a:sx n="58" d="100"/>
          <a:sy n="58" d="100"/>
        </p:scale>
        <p:origin x="-1013"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0E8B20-6DAA-4638-B328-3403C4AFF502}" type="datetimeFigureOut">
              <a:rPr lang="fr-FR" smtClean="0"/>
              <a:pPr/>
              <a:t>30/11/2015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fr-FR" smtClean="0"/>
              <a:t>Classe Découverte mars 2016 Céline Perrier</a:t>
            </a: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EE46D4-E058-447D-8EDB-2D321C389116}" type="slidenum">
              <a:rPr lang="fr-FR" smtClean="0"/>
              <a:pPr/>
              <a:t>‹N°›</a:t>
            </a:fld>
            <a:endParaRPr lang="fr-FR"/>
          </a:p>
        </p:txBody>
      </p:sp>
    </p:spTree>
    <p:extLst>
      <p:ext uri="{BB962C8B-B14F-4D97-AF65-F5344CB8AC3E}">
        <p14:creationId xmlns="" xmlns:p14="http://schemas.microsoft.com/office/powerpoint/2010/main" val="41943311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CAAB8B-B261-4136-B4E6-3B0E7E13E820}" type="datetimeFigureOut">
              <a:rPr lang="fr-FR" smtClean="0"/>
              <a:pPr/>
              <a:t>30/11/2015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fr-FR" smtClean="0"/>
              <a:t>Classe Découverte mars 2016 Céline Perrier</a:t>
            </a: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4655BA-61F2-4DAF-8287-9EC6639A226B}" type="slidenum">
              <a:rPr lang="fr-FR" smtClean="0"/>
              <a:pPr/>
              <a:t>‹N°›</a:t>
            </a:fld>
            <a:endParaRPr lang="fr-FR"/>
          </a:p>
        </p:txBody>
      </p:sp>
    </p:spTree>
    <p:extLst>
      <p:ext uri="{BB962C8B-B14F-4D97-AF65-F5344CB8AC3E}">
        <p14:creationId xmlns="" xmlns:p14="http://schemas.microsoft.com/office/powerpoint/2010/main" val="38912837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D64655BA-61F2-4DAF-8287-9EC6639A226B}" type="slidenum">
              <a:rPr lang="fr-FR" smtClean="0"/>
              <a:pPr/>
              <a:t>13</a:t>
            </a:fld>
            <a:endParaRPr lang="fr-FR"/>
          </a:p>
        </p:txBody>
      </p:sp>
    </p:spTree>
    <p:extLst>
      <p:ext uri="{BB962C8B-B14F-4D97-AF65-F5344CB8AC3E}">
        <p14:creationId xmlns="" xmlns:p14="http://schemas.microsoft.com/office/powerpoint/2010/main" val="2932261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5E7D0853-7AA0-4980-AB9E-2C0E56AA28F7}" type="datetime1">
              <a:rPr lang="fr-FR" smtClean="0"/>
              <a:pPr/>
              <a:t>30/11/2015</a:t>
            </a:fld>
            <a:endParaRPr lang="fr-FR"/>
          </a:p>
        </p:txBody>
      </p:sp>
      <p:sp>
        <p:nvSpPr>
          <p:cNvPr id="19" name="Espace réservé du pied de page 18"/>
          <p:cNvSpPr>
            <a:spLocks noGrp="1"/>
          </p:cNvSpPr>
          <p:nvPr>
            <p:ph type="ftr" sz="quarter" idx="11"/>
          </p:nvPr>
        </p:nvSpPr>
        <p:spPr/>
        <p:txBody>
          <a:bodyPr/>
          <a:lstStyle/>
          <a:p>
            <a:r>
              <a:rPr lang="fr-FR" smtClean="0"/>
              <a:t>Saint-Victrice, le 01 décembre 2015 CP </a:t>
            </a:r>
            <a:endParaRPr lang="fr-FR"/>
          </a:p>
        </p:txBody>
      </p:sp>
      <p:sp>
        <p:nvSpPr>
          <p:cNvPr id="27" name="Espace réservé du numéro de diapositive 26"/>
          <p:cNvSpPr>
            <a:spLocks noGrp="1"/>
          </p:cNvSpPr>
          <p:nvPr>
            <p:ph type="sldNum" sz="quarter" idx="12"/>
          </p:nvPr>
        </p:nvSpPr>
        <p:spPr/>
        <p:txBody>
          <a:bodyPr/>
          <a:lstStyle/>
          <a:p>
            <a:fld id="{BCCD8CBD-395D-47DB-9411-4300702DD58E}"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4AD31AD-8AFE-41FD-8431-E097CBAA12A4}" type="datetime1">
              <a:rPr lang="fr-FR" smtClean="0"/>
              <a:pPr/>
              <a:t>30/11/2015</a:t>
            </a:fld>
            <a:endParaRPr lang="fr-FR"/>
          </a:p>
        </p:txBody>
      </p:sp>
      <p:sp>
        <p:nvSpPr>
          <p:cNvPr id="5" name="Espace réservé du pied de page 4"/>
          <p:cNvSpPr>
            <a:spLocks noGrp="1"/>
          </p:cNvSpPr>
          <p:nvPr>
            <p:ph type="ftr" sz="quarter" idx="11"/>
          </p:nvPr>
        </p:nvSpPr>
        <p:spPr/>
        <p:txBody>
          <a:bodyPr/>
          <a:lstStyle/>
          <a:p>
            <a:r>
              <a:rPr lang="fr-FR" smtClean="0"/>
              <a:t>Saint-Victrice, le 01 décembre 2015 CP </a:t>
            </a:r>
            <a:endParaRPr lang="fr-FR"/>
          </a:p>
        </p:txBody>
      </p:sp>
      <p:sp>
        <p:nvSpPr>
          <p:cNvPr id="6" name="Espace réservé du numéro de diapositive 5"/>
          <p:cNvSpPr>
            <a:spLocks noGrp="1"/>
          </p:cNvSpPr>
          <p:nvPr>
            <p:ph type="sldNum" sz="quarter" idx="12"/>
          </p:nvPr>
        </p:nvSpPr>
        <p:spPr/>
        <p:txBody>
          <a:bodyPr/>
          <a:lstStyle/>
          <a:p>
            <a:fld id="{BCCD8CBD-395D-47DB-9411-4300702DD58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7C824C2-3AC6-45F8-8792-B819C3C8A56B}" type="datetime1">
              <a:rPr lang="fr-FR" smtClean="0"/>
              <a:pPr/>
              <a:t>30/11/2015</a:t>
            </a:fld>
            <a:endParaRPr lang="fr-FR"/>
          </a:p>
        </p:txBody>
      </p:sp>
      <p:sp>
        <p:nvSpPr>
          <p:cNvPr id="5" name="Espace réservé du pied de page 4"/>
          <p:cNvSpPr>
            <a:spLocks noGrp="1"/>
          </p:cNvSpPr>
          <p:nvPr>
            <p:ph type="ftr" sz="quarter" idx="11"/>
          </p:nvPr>
        </p:nvSpPr>
        <p:spPr/>
        <p:txBody>
          <a:bodyPr/>
          <a:lstStyle/>
          <a:p>
            <a:r>
              <a:rPr lang="fr-FR" smtClean="0"/>
              <a:t>Saint-Victrice, le 01 décembre 2015 CP </a:t>
            </a:r>
            <a:endParaRPr lang="fr-FR"/>
          </a:p>
        </p:txBody>
      </p:sp>
      <p:sp>
        <p:nvSpPr>
          <p:cNvPr id="6" name="Espace réservé du numéro de diapositive 5"/>
          <p:cNvSpPr>
            <a:spLocks noGrp="1"/>
          </p:cNvSpPr>
          <p:nvPr>
            <p:ph type="sldNum" sz="quarter" idx="12"/>
          </p:nvPr>
        </p:nvSpPr>
        <p:spPr/>
        <p:txBody>
          <a:bodyPr/>
          <a:lstStyle/>
          <a:p>
            <a:fld id="{BCCD8CBD-395D-47DB-9411-4300702DD58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B55D631-5106-427D-9430-B2D1E6AA85EF}" type="datetime1">
              <a:rPr lang="fr-FR" smtClean="0"/>
              <a:pPr/>
              <a:t>30/11/2015</a:t>
            </a:fld>
            <a:endParaRPr lang="fr-FR"/>
          </a:p>
        </p:txBody>
      </p:sp>
      <p:sp>
        <p:nvSpPr>
          <p:cNvPr id="5" name="Espace réservé du pied de page 4"/>
          <p:cNvSpPr>
            <a:spLocks noGrp="1"/>
          </p:cNvSpPr>
          <p:nvPr>
            <p:ph type="ftr" sz="quarter" idx="11"/>
          </p:nvPr>
        </p:nvSpPr>
        <p:spPr/>
        <p:txBody>
          <a:bodyPr/>
          <a:lstStyle/>
          <a:p>
            <a:r>
              <a:rPr lang="fr-FR" smtClean="0"/>
              <a:t>Saint-Victrice, le 01 décembre 2015 CP </a:t>
            </a:r>
            <a:endParaRPr lang="fr-FR"/>
          </a:p>
        </p:txBody>
      </p:sp>
      <p:sp>
        <p:nvSpPr>
          <p:cNvPr id="6" name="Espace réservé du numéro de diapositive 5"/>
          <p:cNvSpPr>
            <a:spLocks noGrp="1"/>
          </p:cNvSpPr>
          <p:nvPr>
            <p:ph type="sldNum" sz="quarter" idx="12"/>
          </p:nvPr>
        </p:nvSpPr>
        <p:spPr/>
        <p:txBody>
          <a:bodyPr/>
          <a:lstStyle/>
          <a:p>
            <a:fld id="{BCCD8CBD-395D-47DB-9411-4300702DD58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03D3BA23-CD0C-4FEE-82A6-11C706A94AC3}" type="datetime1">
              <a:rPr lang="fr-FR" smtClean="0"/>
              <a:pPr/>
              <a:t>30/11/2015</a:t>
            </a:fld>
            <a:endParaRPr lang="fr-FR"/>
          </a:p>
        </p:txBody>
      </p:sp>
      <p:sp>
        <p:nvSpPr>
          <p:cNvPr id="5" name="Espace réservé du pied de page 4"/>
          <p:cNvSpPr>
            <a:spLocks noGrp="1"/>
          </p:cNvSpPr>
          <p:nvPr>
            <p:ph type="ftr" sz="quarter" idx="11"/>
          </p:nvPr>
        </p:nvSpPr>
        <p:spPr/>
        <p:txBody>
          <a:bodyPr/>
          <a:lstStyle/>
          <a:p>
            <a:r>
              <a:rPr lang="fr-FR" smtClean="0"/>
              <a:t>Saint-Victrice, le 01 décembre 2015 CP </a:t>
            </a:r>
            <a:endParaRPr lang="fr-FR"/>
          </a:p>
        </p:txBody>
      </p:sp>
      <p:sp>
        <p:nvSpPr>
          <p:cNvPr id="6" name="Espace réservé du numéro de diapositive 5"/>
          <p:cNvSpPr>
            <a:spLocks noGrp="1"/>
          </p:cNvSpPr>
          <p:nvPr>
            <p:ph type="sldNum" sz="quarter" idx="12"/>
          </p:nvPr>
        </p:nvSpPr>
        <p:spPr/>
        <p:txBody>
          <a:bodyPr/>
          <a:lstStyle/>
          <a:p>
            <a:fld id="{BCCD8CBD-395D-47DB-9411-4300702DD58E}"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3624859-5B27-4EEB-9D73-6F25941497D8}" type="datetime1">
              <a:rPr lang="fr-FR" smtClean="0"/>
              <a:pPr/>
              <a:t>30/11/2015</a:t>
            </a:fld>
            <a:endParaRPr lang="fr-FR"/>
          </a:p>
        </p:txBody>
      </p:sp>
      <p:sp>
        <p:nvSpPr>
          <p:cNvPr id="6" name="Espace réservé du pied de page 5"/>
          <p:cNvSpPr>
            <a:spLocks noGrp="1"/>
          </p:cNvSpPr>
          <p:nvPr>
            <p:ph type="ftr" sz="quarter" idx="11"/>
          </p:nvPr>
        </p:nvSpPr>
        <p:spPr/>
        <p:txBody>
          <a:bodyPr/>
          <a:lstStyle/>
          <a:p>
            <a:r>
              <a:rPr lang="fr-FR" smtClean="0"/>
              <a:t>Saint-Victrice, le 01 décembre 2015 CP </a:t>
            </a:r>
            <a:endParaRPr lang="fr-FR"/>
          </a:p>
        </p:txBody>
      </p:sp>
      <p:sp>
        <p:nvSpPr>
          <p:cNvPr id="7" name="Espace réservé du numéro de diapositive 6"/>
          <p:cNvSpPr>
            <a:spLocks noGrp="1"/>
          </p:cNvSpPr>
          <p:nvPr>
            <p:ph type="sldNum" sz="quarter" idx="12"/>
          </p:nvPr>
        </p:nvSpPr>
        <p:spPr/>
        <p:txBody>
          <a:bodyPr/>
          <a:lstStyle/>
          <a:p>
            <a:fld id="{BCCD8CBD-395D-47DB-9411-4300702DD58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61EF48C4-4EC8-4662-B4BF-A91E2BB4AA75}" type="datetime1">
              <a:rPr lang="fr-FR" smtClean="0"/>
              <a:pPr/>
              <a:t>30/11/2015</a:t>
            </a:fld>
            <a:endParaRPr lang="fr-FR"/>
          </a:p>
        </p:txBody>
      </p:sp>
      <p:sp>
        <p:nvSpPr>
          <p:cNvPr id="8" name="Espace réservé du pied de page 7"/>
          <p:cNvSpPr>
            <a:spLocks noGrp="1"/>
          </p:cNvSpPr>
          <p:nvPr>
            <p:ph type="ftr" sz="quarter" idx="11"/>
          </p:nvPr>
        </p:nvSpPr>
        <p:spPr/>
        <p:txBody>
          <a:bodyPr/>
          <a:lstStyle/>
          <a:p>
            <a:r>
              <a:rPr lang="fr-FR" smtClean="0"/>
              <a:t>Saint-Victrice, le 01 décembre 2015 CP </a:t>
            </a:r>
            <a:endParaRPr lang="fr-FR"/>
          </a:p>
        </p:txBody>
      </p:sp>
      <p:sp>
        <p:nvSpPr>
          <p:cNvPr id="9" name="Espace réservé du numéro de diapositive 8"/>
          <p:cNvSpPr>
            <a:spLocks noGrp="1"/>
          </p:cNvSpPr>
          <p:nvPr>
            <p:ph type="sldNum" sz="quarter" idx="12"/>
          </p:nvPr>
        </p:nvSpPr>
        <p:spPr/>
        <p:txBody>
          <a:bodyPr/>
          <a:lstStyle/>
          <a:p>
            <a:fld id="{BCCD8CBD-395D-47DB-9411-4300702DD58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309C8C78-0826-4D3D-B6A8-01B662B6A252}" type="datetime1">
              <a:rPr lang="fr-FR" smtClean="0"/>
              <a:pPr/>
              <a:t>30/11/2015</a:t>
            </a:fld>
            <a:endParaRPr lang="fr-FR"/>
          </a:p>
        </p:txBody>
      </p:sp>
      <p:sp>
        <p:nvSpPr>
          <p:cNvPr id="4" name="Espace réservé du pied de page 3"/>
          <p:cNvSpPr>
            <a:spLocks noGrp="1"/>
          </p:cNvSpPr>
          <p:nvPr>
            <p:ph type="ftr" sz="quarter" idx="11"/>
          </p:nvPr>
        </p:nvSpPr>
        <p:spPr/>
        <p:txBody>
          <a:bodyPr/>
          <a:lstStyle/>
          <a:p>
            <a:r>
              <a:rPr lang="fr-FR" smtClean="0"/>
              <a:t>Saint-Victrice, le 01 décembre 2015 CP </a:t>
            </a:r>
            <a:endParaRPr lang="fr-FR"/>
          </a:p>
        </p:txBody>
      </p:sp>
      <p:sp>
        <p:nvSpPr>
          <p:cNvPr id="5" name="Espace réservé du numéro de diapositive 4"/>
          <p:cNvSpPr>
            <a:spLocks noGrp="1"/>
          </p:cNvSpPr>
          <p:nvPr>
            <p:ph type="sldNum" sz="quarter" idx="12"/>
          </p:nvPr>
        </p:nvSpPr>
        <p:spPr/>
        <p:txBody>
          <a:bodyPr/>
          <a:lstStyle/>
          <a:p>
            <a:fld id="{BCCD8CBD-395D-47DB-9411-4300702DD58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24A09A2-8FFE-4621-BE3D-F37B4BC804DE}" type="datetime1">
              <a:rPr lang="fr-FR" smtClean="0"/>
              <a:pPr/>
              <a:t>30/11/2015</a:t>
            </a:fld>
            <a:endParaRPr lang="fr-FR"/>
          </a:p>
        </p:txBody>
      </p:sp>
      <p:sp>
        <p:nvSpPr>
          <p:cNvPr id="3" name="Espace réservé du pied de page 2"/>
          <p:cNvSpPr>
            <a:spLocks noGrp="1"/>
          </p:cNvSpPr>
          <p:nvPr>
            <p:ph type="ftr" sz="quarter" idx="11"/>
          </p:nvPr>
        </p:nvSpPr>
        <p:spPr/>
        <p:txBody>
          <a:bodyPr/>
          <a:lstStyle/>
          <a:p>
            <a:r>
              <a:rPr lang="fr-FR" smtClean="0"/>
              <a:t>Saint-Victrice, le 01 décembre 2015 CP </a:t>
            </a:r>
            <a:endParaRPr lang="fr-FR"/>
          </a:p>
        </p:txBody>
      </p:sp>
      <p:sp>
        <p:nvSpPr>
          <p:cNvPr id="4" name="Espace réservé du numéro de diapositive 3"/>
          <p:cNvSpPr>
            <a:spLocks noGrp="1"/>
          </p:cNvSpPr>
          <p:nvPr>
            <p:ph type="sldNum" sz="quarter" idx="12"/>
          </p:nvPr>
        </p:nvSpPr>
        <p:spPr/>
        <p:txBody>
          <a:bodyPr/>
          <a:lstStyle/>
          <a:p>
            <a:fld id="{BCCD8CBD-395D-47DB-9411-4300702DD58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BBC0204F-BA92-42C9-88D5-FDA323F2B6E2}" type="datetime1">
              <a:rPr lang="fr-FR" smtClean="0"/>
              <a:pPr/>
              <a:t>30/11/2015</a:t>
            </a:fld>
            <a:endParaRPr lang="fr-FR"/>
          </a:p>
        </p:txBody>
      </p:sp>
      <p:sp>
        <p:nvSpPr>
          <p:cNvPr id="6" name="Espace réservé du pied de page 5"/>
          <p:cNvSpPr>
            <a:spLocks noGrp="1"/>
          </p:cNvSpPr>
          <p:nvPr>
            <p:ph type="ftr" sz="quarter" idx="11"/>
          </p:nvPr>
        </p:nvSpPr>
        <p:spPr/>
        <p:txBody>
          <a:bodyPr/>
          <a:lstStyle/>
          <a:p>
            <a:r>
              <a:rPr lang="fr-FR" smtClean="0"/>
              <a:t>Saint-Victrice, le 01 décembre 2015 CP </a:t>
            </a:r>
            <a:endParaRPr lang="fr-FR"/>
          </a:p>
        </p:txBody>
      </p:sp>
      <p:sp>
        <p:nvSpPr>
          <p:cNvPr id="7" name="Espace réservé du numéro de diapositive 6"/>
          <p:cNvSpPr>
            <a:spLocks noGrp="1"/>
          </p:cNvSpPr>
          <p:nvPr>
            <p:ph type="sldNum" sz="quarter" idx="12"/>
          </p:nvPr>
        </p:nvSpPr>
        <p:spPr/>
        <p:txBody>
          <a:bodyPr/>
          <a:lstStyle/>
          <a:p>
            <a:fld id="{BCCD8CBD-395D-47DB-9411-4300702DD58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45A394BD-BB99-4B09-AF6C-F84517C27045}" type="datetime1">
              <a:rPr lang="fr-FR" smtClean="0"/>
              <a:pPr/>
              <a:t>30/11/2015</a:t>
            </a:fld>
            <a:endParaRPr lang="fr-FR"/>
          </a:p>
        </p:txBody>
      </p:sp>
      <p:sp>
        <p:nvSpPr>
          <p:cNvPr id="6" name="Espace réservé du pied de page 5"/>
          <p:cNvSpPr>
            <a:spLocks noGrp="1"/>
          </p:cNvSpPr>
          <p:nvPr>
            <p:ph type="ftr" sz="quarter" idx="11"/>
          </p:nvPr>
        </p:nvSpPr>
        <p:spPr/>
        <p:txBody>
          <a:bodyPr/>
          <a:lstStyle/>
          <a:p>
            <a:r>
              <a:rPr lang="fr-FR" smtClean="0"/>
              <a:t>Saint-Victrice, le 01 décembre 2015 CP </a:t>
            </a:r>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BCCD8CBD-395D-47DB-9411-4300702DD58E}"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E5DB210-DFAD-406D-8156-387DC1E426E9}" type="datetime1">
              <a:rPr lang="fr-FR" smtClean="0"/>
              <a:pPr/>
              <a:t>30/11/2015</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fr-FR" smtClean="0"/>
              <a:t>Saint-Victrice, le 01 décembre 2015 CP </a:t>
            </a:r>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CCD8CBD-395D-47DB-9411-4300702DD58E}"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ctrTitle"/>
          </p:nvPr>
        </p:nvSpPr>
        <p:spPr>
          <a:xfrm>
            <a:off x="539552" y="260648"/>
            <a:ext cx="7772400" cy="1224136"/>
          </a:xfrm>
        </p:spPr>
        <p:txBody>
          <a:bodyPr>
            <a:normAutofit fontScale="90000"/>
          </a:bodyPr>
          <a:lstStyle/>
          <a:p>
            <a:pPr lvl="0"/>
            <a:r>
              <a:rPr lang="fr-FR" sz="5000" smtClean="0"/>
              <a:t> </a:t>
            </a:r>
            <a:br>
              <a:rPr lang="fr-FR" sz="5000" smtClean="0"/>
            </a:br>
            <a:r>
              <a:rPr lang="fr-FR" sz="5000" smtClean="0"/>
              <a:t>PRÉSENTATION </a:t>
            </a:r>
            <a:br>
              <a:rPr lang="fr-FR" sz="5000" smtClean="0"/>
            </a:br>
            <a:r>
              <a:rPr lang="fr-FR" sz="5000" smtClean="0"/>
              <a:t>séjour du 23 au 26 mars 2016</a:t>
            </a:r>
            <a:endParaRPr lang="fr-FR" sz="5000"/>
          </a:p>
        </p:txBody>
      </p:sp>
      <p:sp>
        <p:nvSpPr>
          <p:cNvPr id="3" name="Sous-titre 2"/>
          <p:cNvSpPr txBox="1">
            <a:spLocks noGrp="1"/>
          </p:cNvSpPr>
          <p:nvPr>
            <p:ph type="subTitle" idx="1"/>
          </p:nvPr>
        </p:nvSpPr>
        <p:spPr>
          <a:xfrm>
            <a:off x="539552" y="1844824"/>
            <a:ext cx="3672408" cy="432048"/>
          </a:xfrm>
        </p:spPr>
        <p:txBody>
          <a:bodyPr>
            <a:normAutofit fontScale="92500" lnSpcReduction="10000"/>
          </a:bodyPr>
          <a:lstStyle/>
          <a:p>
            <a:pPr lvl="0"/>
            <a:r>
              <a:rPr lang="fr-FR" smtClean="0"/>
              <a:t>BLAINVILLE SUR MER</a:t>
            </a:r>
          </a:p>
          <a:p>
            <a:pPr lvl="0"/>
            <a:endParaRPr lang="fr-FR"/>
          </a:p>
        </p:txBody>
      </p:sp>
      <p:pic>
        <p:nvPicPr>
          <p:cNvPr id="1026" name="Picture 2"/>
          <p:cNvPicPr>
            <a:picLocks noChangeAspect="1" noChangeArrowheads="1"/>
          </p:cNvPicPr>
          <p:nvPr/>
        </p:nvPicPr>
        <p:blipFill>
          <a:blip r:embed="rId2" cstate="print"/>
          <a:srcRect/>
          <a:stretch>
            <a:fillRect/>
          </a:stretch>
        </p:blipFill>
        <p:spPr bwMode="auto">
          <a:xfrm>
            <a:off x="3877279" y="2348880"/>
            <a:ext cx="5087209" cy="3972512"/>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a:lstStyle/>
          <a:p>
            <a:r>
              <a:rPr lang="fr-FR" smtClean="0"/>
              <a:t>Saint-Victrice, le 01 décembre 2015 CP </a:t>
            </a:r>
            <a:endParaRPr lang="fr-F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1331640" y="764703"/>
            <a:ext cx="8229600" cy="1143000"/>
          </a:xfrm>
        </p:spPr>
        <p:txBody>
          <a:bodyPr>
            <a:normAutofit fontScale="90000"/>
          </a:bodyPr>
          <a:lstStyle/>
          <a:p>
            <a:pPr lvl="0"/>
            <a:r>
              <a:rPr lang="fr-FR" sz="4500" b="1"/>
              <a:t>Restauration</a:t>
            </a:r>
            <a:r>
              <a:rPr lang="fr-FR" sz="4500"/>
              <a:t/>
            </a:r>
            <a:br>
              <a:rPr lang="fr-FR" sz="4500"/>
            </a:br>
            <a:endParaRPr lang="fr-FR" sz="4500"/>
          </a:p>
        </p:txBody>
      </p:sp>
      <p:sp>
        <p:nvSpPr>
          <p:cNvPr id="3" name="Espace réservé du contenu 5"/>
          <p:cNvSpPr txBox="1">
            <a:spLocks noGrp="1"/>
          </p:cNvSpPr>
          <p:nvPr>
            <p:ph idx="1"/>
          </p:nvPr>
        </p:nvSpPr>
        <p:spPr>
          <a:xfrm>
            <a:off x="2771802" y="1268757"/>
            <a:ext cx="5914997" cy="5055836"/>
          </a:xfrm>
        </p:spPr>
        <p:txBody>
          <a:bodyPr>
            <a:normAutofit/>
          </a:bodyPr>
          <a:lstStyle/>
          <a:p>
            <a:pPr lvl="0" algn="just">
              <a:lnSpc>
                <a:spcPct val="90000"/>
              </a:lnSpc>
            </a:pPr>
            <a:r>
              <a:rPr lang="fr-FR" sz="2000"/>
              <a:t>Les repas sont préparés sur place par un cuisinier, avec une majorité de produits de saison. Les menus répondent aux critères quantitatifs, qualitatifs des besoins journaliers et s’appuient sur la découverte de la gastronomie régionale.</a:t>
            </a:r>
          </a:p>
          <a:p>
            <a:pPr marL="0" lvl="0" indent="0" algn="just">
              <a:lnSpc>
                <a:spcPct val="90000"/>
              </a:lnSpc>
              <a:buNone/>
            </a:pPr>
            <a:endParaRPr lang="fr-FR" sz="2000"/>
          </a:p>
          <a:p>
            <a:pPr lvl="0">
              <a:lnSpc>
                <a:spcPct val="90000"/>
              </a:lnSpc>
            </a:pPr>
            <a:r>
              <a:rPr lang="fr-FR" sz="2000" b="1"/>
              <a:t>Petit Déjeuner : </a:t>
            </a:r>
            <a:r>
              <a:rPr lang="fr-FR" sz="2000"/>
              <a:t>Pain, Beurre, Confiture, Yaourts, Fruits, Céréales et boisson </a:t>
            </a:r>
            <a:r>
              <a:rPr lang="fr-FR" sz="2000" smtClean="0"/>
              <a:t>chaude</a:t>
            </a:r>
          </a:p>
          <a:p>
            <a:pPr lvl="0">
              <a:lnSpc>
                <a:spcPct val="90000"/>
              </a:lnSpc>
            </a:pPr>
            <a:endParaRPr lang="fr-FR" sz="2000"/>
          </a:p>
          <a:p>
            <a:pPr lvl="0">
              <a:lnSpc>
                <a:spcPct val="90000"/>
              </a:lnSpc>
            </a:pPr>
            <a:r>
              <a:rPr lang="fr-FR" sz="2000" b="1"/>
              <a:t>Déjeuner : </a:t>
            </a:r>
            <a:r>
              <a:rPr lang="fr-FR" sz="2000"/>
              <a:t>Entrée, Viande ou Poisson, Légumes ou féculent, Fromage et </a:t>
            </a:r>
            <a:r>
              <a:rPr lang="fr-FR" sz="2000" smtClean="0"/>
              <a:t>Fruits</a:t>
            </a:r>
          </a:p>
          <a:p>
            <a:pPr lvl="0">
              <a:lnSpc>
                <a:spcPct val="90000"/>
              </a:lnSpc>
            </a:pPr>
            <a:endParaRPr lang="fr-FR" sz="2000"/>
          </a:p>
          <a:p>
            <a:pPr lvl="0">
              <a:lnSpc>
                <a:spcPct val="90000"/>
              </a:lnSpc>
            </a:pPr>
            <a:r>
              <a:rPr lang="fr-FR" sz="2000" b="1"/>
              <a:t>Dîner : </a:t>
            </a:r>
            <a:r>
              <a:rPr lang="fr-FR" sz="2000"/>
              <a:t>Salade composée ou Potage, Plat complet, dessert</a:t>
            </a:r>
          </a:p>
        </p:txBody>
      </p:sp>
      <p:pic>
        <p:nvPicPr>
          <p:cNvPr id="4" name="Picture 2"/>
          <p:cNvPicPr>
            <a:picLocks noChangeAspect="1"/>
          </p:cNvPicPr>
          <p:nvPr/>
        </p:nvPicPr>
        <p:blipFill>
          <a:blip r:embed="rId2" cstate="print"/>
          <a:srcRect/>
          <a:stretch>
            <a:fillRect/>
          </a:stretch>
        </p:blipFill>
        <p:spPr>
          <a:xfrm>
            <a:off x="179515" y="1412776"/>
            <a:ext cx="2376261" cy="2160240"/>
          </a:xfrm>
          <a:prstGeom prst="rect">
            <a:avLst/>
          </a:prstGeom>
          <a:noFill/>
          <a:ln>
            <a:noFill/>
          </a:ln>
        </p:spPr>
      </p:pic>
      <p:pic>
        <p:nvPicPr>
          <p:cNvPr id="5" name="Picture 3"/>
          <p:cNvPicPr>
            <a:picLocks noChangeAspect="1"/>
          </p:cNvPicPr>
          <p:nvPr/>
        </p:nvPicPr>
        <p:blipFill>
          <a:blip r:embed="rId3" cstate="print"/>
          <a:srcRect/>
          <a:stretch>
            <a:fillRect/>
          </a:stretch>
        </p:blipFill>
        <p:spPr>
          <a:xfrm>
            <a:off x="179515" y="4014651"/>
            <a:ext cx="2592287" cy="2309942"/>
          </a:xfrm>
          <a:prstGeom prst="rect">
            <a:avLst/>
          </a:prstGeom>
          <a:noFill/>
          <a:ln>
            <a:noFill/>
          </a:ln>
        </p:spPr>
      </p:pic>
      <p:sp>
        <p:nvSpPr>
          <p:cNvPr id="6" name="Espace réservé du pied de page 5"/>
          <p:cNvSpPr>
            <a:spLocks noGrp="1"/>
          </p:cNvSpPr>
          <p:nvPr>
            <p:ph type="ftr" sz="quarter" idx="11"/>
          </p:nvPr>
        </p:nvSpPr>
        <p:spPr/>
        <p:txBody>
          <a:bodyPr/>
          <a:lstStyle/>
          <a:p>
            <a:r>
              <a:rPr lang="fr-FR" smtClean="0"/>
              <a:t>Saint-Victrice, le 01 décembre 2015 CP </a:t>
            </a:r>
            <a:endParaRPr lang="fr-F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1526974" y="692694"/>
            <a:ext cx="8229600" cy="1143000"/>
          </a:xfrm>
        </p:spPr>
        <p:txBody>
          <a:bodyPr>
            <a:normAutofit fontScale="90000"/>
          </a:bodyPr>
          <a:lstStyle/>
          <a:p>
            <a:pPr lvl="0"/>
            <a:r>
              <a:rPr lang="fr-FR" sz="4500" b="1"/>
              <a:t>Restauration</a:t>
            </a:r>
            <a:r>
              <a:rPr lang="fr-FR" sz="4500"/>
              <a:t/>
            </a:r>
            <a:br>
              <a:rPr lang="fr-FR" sz="4500"/>
            </a:br>
            <a:endParaRPr lang="fr-FR" sz="4500"/>
          </a:p>
        </p:txBody>
      </p:sp>
      <p:sp>
        <p:nvSpPr>
          <p:cNvPr id="3" name="Espace réservé du contenu 5"/>
          <p:cNvSpPr txBox="1">
            <a:spLocks noGrp="1"/>
          </p:cNvSpPr>
          <p:nvPr>
            <p:ph idx="1"/>
          </p:nvPr>
        </p:nvSpPr>
        <p:spPr>
          <a:xfrm>
            <a:off x="457200" y="1139571"/>
            <a:ext cx="8501213" cy="4434840"/>
          </a:xfrm>
        </p:spPr>
        <p:txBody>
          <a:bodyPr/>
          <a:lstStyle/>
          <a:p>
            <a:pPr lvl="0"/>
            <a:r>
              <a:rPr lang="fr-FR" sz="2000"/>
              <a:t>Une salle de restaurant est à notre </a:t>
            </a:r>
            <a:r>
              <a:rPr lang="fr-FR" sz="2000" smtClean="0"/>
              <a:t>disposition.</a:t>
            </a:r>
            <a:endParaRPr lang="fr-FR" sz="2000"/>
          </a:p>
          <a:p>
            <a:pPr lvl="0">
              <a:buNone/>
            </a:pPr>
            <a:endParaRPr lang="fr-FR" b="1"/>
          </a:p>
        </p:txBody>
      </p:sp>
      <p:sp>
        <p:nvSpPr>
          <p:cNvPr id="4" name="Espace réservé du contenu 2"/>
          <p:cNvSpPr txBox="1">
            <a:spLocks noGrp="1"/>
          </p:cNvSpPr>
          <p:nvPr>
            <p:ph idx="2"/>
          </p:nvPr>
        </p:nvSpPr>
        <p:spPr>
          <a:xfrm>
            <a:off x="467544" y="1628800"/>
            <a:ext cx="7704856" cy="4434840"/>
          </a:xfrm>
        </p:spPr>
        <p:txBody>
          <a:bodyPr>
            <a:normAutofit/>
          </a:bodyPr>
          <a:lstStyle/>
          <a:p>
            <a:pPr lvl="0"/>
            <a:r>
              <a:rPr lang="fr-FR" sz="2000"/>
              <a:t>Tous les anniversaires sont simultanément fêtés le mercredi soir</a:t>
            </a:r>
            <a:r>
              <a:rPr lang="fr-FR" sz="2000" smtClean="0"/>
              <a:t>.</a:t>
            </a:r>
          </a:p>
          <a:p>
            <a:pPr lvl="0"/>
            <a:endParaRPr lang="fr-FR" sz="2000"/>
          </a:p>
          <a:p>
            <a:pPr lvl="0"/>
            <a:r>
              <a:rPr lang="fr-FR" sz="2000" smtClean="0"/>
              <a:t>Tous les régimes alimentaires particuliers sont pris en compte.</a:t>
            </a:r>
            <a:endParaRPr lang="fr-FR" sz="2000"/>
          </a:p>
        </p:txBody>
      </p:sp>
      <p:pic>
        <p:nvPicPr>
          <p:cNvPr id="10242" name="Picture 2" descr="C:\Users\Celine\Pictures\Desktop\Blainville\DSC02891.JPG"/>
          <p:cNvPicPr>
            <a:picLocks noChangeAspect="1" noChangeArrowheads="1"/>
          </p:cNvPicPr>
          <p:nvPr/>
        </p:nvPicPr>
        <p:blipFill>
          <a:blip r:embed="rId2" cstate="print"/>
          <a:srcRect/>
          <a:stretch>
            <a:fillRect/>
          </a:stretch>
        </p:blipFill>
        <p:spPr bwMode="auto">
          <a:xfrm>
            <a:off x="225797" y="3140968"/>
            <a:ext cx="4117603" cy="3088202"/>
          </a:xfrm>
          <a:prstGeom prst="rect">
            <a:avLst/>
          </a:prstGeom>
          <a:noFill/>
        </p:spPr>
      </p:pic>
      <p:pic>
        <p:nvPicPr>
          <p:cNvPr id="10243" name="Picture 3" descr="C:\Users\Celine\Pictures\Desktop\Blainville\DSC02890.JPG"/>
          <p:cNvPicPr>
            <a:picLocks noChangeAspect="1" noChangeArrowheads="1"/>
          </p:cNvPicPr>
          <p:nvPr/>
        </p:nvPicPr>
        <p:blipFill>
          <a:blip r:embed="rId3" cstate="print"/>
          <a:srcRect/>
          <a:stretch>
            <a:fillRect/>
          </a:stretch>
        </p:blipFill>
        <p:spPr bwMode="auto">
          <a:xfrm>
            <a:off x="4572000" y="3140968"/>
            <a:ext cx="4117602" cy="3088202"/>
          </a:xfrm>
          <a:prstGeom prst="rect">
            <a:avLst/>
          </a:prstGeom>
          <a:noFill/>
        </p:spPr>
      </p:pic>
      <p:sp>
        <p:nvSpPr>
          <p:cNvPr id="8" name="Espace réservé du pied de page 7"/>
          <p:cNvSpPr>
            <a:spLocks noGrp="1"/>
          </p:cNvSpPr>
          <p:nvPr>
            <p:ph type="ftr" sz="quarter" idx="11"/>
          </p:nvPr>
        </p:nvSpPr>
        <p:spPr/>
        <p:txBody>
          <a:bodyPr/>
          <a:lstStyle/>
          <a:p>
            <a:r>
              <a:rPr lang="fr-FR" smtClean="0"/>
              <a:t>Saint-Victrice, le 01 décembre 2015 CP </a:t>
            </a:r>
            <a:endParaRPr lang="fr-F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1526974" y="692694"/>
            <a:ext cx="8229600" cy="1143000"/>
          </a:xfrm>
        </p:spPr>
        <p:txBody>
          <a:bodyPr>
            <a:normAutofit fontScale="90000"/>
          </a:bodyPr>
          <a:lstStyle/>
          <a:p>
            <a:pPr lvl="0"/>
            <a:r>
              <a:rPr lang="fr-FR" sz="4500" b="1" smtClean="0"/>
              <a:t>Autres locaux</a:t>
            </a:r>
            <a:r>
              <a:rPr lang="fr-FR" sz="4500"/>
              <a:t/>
            </a:r>
            <a:br>
              <a:rPr lang="fr-FR" sz="4500"/>
            </a:br>
            <a:endParaRPr lang="fr-FR" sz="4500"/>
          </a:p>
        </p:txBody>
      </p:sp>
      <p:sp>
        <p:nvSpPr>
          <p:cNvPr id="3" name="Espace réservé du contenu 5"/>
          <p:cNvSpPr txBox="1">
            <a:spLocks noGrp="1"/>
          </p:cNvSpPr>
          <p:nvPr>
            <p:ph idx="1"/>
          </p:nvPr>
        </p:nvSpPr>
        <p:spPr>
          <a:xfrm>
            <a:off x="457200" y="1139571"/>
            <a:ext cx="8501213" cy="4434840"/>
          </a:xfrm>
        </p:spPr>
        <p:txBody>
          <a:bodyPr/>
          <a:lstStyle/>
          <a:p>
            <a:pPr lvl="0"/>
            <a:r>
              <a:rPr lang="fr-FR" sz="2000" smtClean="0"/>
              <a:t>Des salles de classe sont à notre disposition</a:t>
            </a:r>
            <a:r>
              <a:rPr lang="fr-FR" smtClean="0"/>
              <a:t>.</a:t>
            </a:r>
            <a:endParaRPr lang="fr-FR"/>
          </a:p>
        </p:txBody>
      </p:sp>
      <p:pic>
        <p:nvPicPr>
          <p:cNvPr id="8" name="Picture 4" descr="C:\Users\Celine\Pictures\Desktop\Blainville\DSC02881.JPG"/>
          <p:cNvPicPr>
            <a:picLocks noChangeAspect="1" noChangeArrowheads="1"/>
          </p:cNvPicPr>
          <p:nvPr/>
        </p:nvPicPr>
        <p:blipFill>
          <a:blip r:embed="rId2" cstate="print"/>
          <a:srcRect/>
          <a:stretch>
            <a:fillRect/>
          </a:stretch>
        </p:blipFill>
        <p:spPr bwMode="auto">
          <a:xfrm>
            <a:off x="5076055" y="1628800"/>
            <a:ext cx="3816425" cy="3058662"/>
          </a:xfrm>
          <a:prstGeom prst="rect">
            <a:avLst/>
          </a:prstGeom>
          <a:noFill/>
        </p:spPr>
      </p:pic>
      <p:pic>
        <p:nvPicPr>
          <p:cNvPr id="10" name="Picture 3" descr="C:\Users\Celine\Pictures\Desktop\Blainville\DSC02879.JPG"/>
          <p:cNvPicPr>
            <a:picLocks noChangeAspect="1" noChangeArrowheads="1"/>
          </p:cNvPicPr>
          <p:nvPr/>
        </p:nvPicPr>
        <p:blipFill>
          <a:blip r:embed="rId3" cstate="print"/>
          <a:srcRect/>
          <a:stretch>
            <a:fillRect/>
          </a:stretch>
        </p:blipFill>
        <p:spPr bwMode="auto">
          <a:xfrm>
            <a:off x="457200" y="1628800"/>
            <a:ext cx="3456384" cy="3058662"/>
          </a:xfrm>
          <a:prstGeom prst="rect">
            <a:avLst/>
          </a:prstGeom>
          <a:noFill/>
        </p:spPr>
      </p:pic>
      <p:sp>
        <p:nvSpPr>
          <p:cNvPr id="11" name="Espace réservé du pied de page 10"/>
          <p:cNvSpPr>
            <a:spLocks noGrp="1"/>
          </p:cNvSpPr>
          <p:nvPr>
            <p:ph type="ftr" sz="quarter" idx="11"/>
          </p:nvPr>
        </p:nvSpPr>
        <p:spPr/>
        <p:txBody>
          <a:bodyPr/>
          <a:lstStyle/>
          <a:p>
            <a:r>
              <a:rPr lang="fr-FR" smtClean="0"/>
              <a:t>Saint-Victrice, le 01 décembre 2015 CP </a:t>
            </a:r>
            <a:endParaRPr lang="fr-FR"/>
          </a:p>
        </p:txBody>
      </p:sp>
      <p:pic>
        <p:nvPicPr>
          <p:cNvPr id="7" name="Picture 2" descr="C:\Users\Celine\Pictures\Desktop\Blainville\DSC02871.JPG"/>
          <p:cNvPicPr>
            <a:picLocks noGrp="1" noChangeAspect="1" noChangeArrowheads="1"/>
          </p:cNvPicPr>
          <p:nvPr>
            <p:ph idx="1"/>
          </p:nvPr>
        </p:nvPicPr>
        <p:blipFill>
          <a:blip r:embed="rId4" cstate="print"/>
          <a:srcRect/>
          <a:stretch>
            <a:fillRect/>
          </a:stretch>
        </p:blipFill>
        <p:spPr bwMode="auto">
          <a:xfrm>
            <a:off x="2517097" y="4005064"/>
            <a:ext cx="3521593" cy="2395754"/>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1526974" y="692694"/>
            <a:ext cx="8229600" cy="1143000"/>
          </a:xfrm>
        </p:spPr>
        <p:txBody>
          <a:bodyPr>
            <a:normAutofit fontScale="90000"/>
          </a:bodyPr>
          <a:lstStyle/>
          <a:p>
            <a:pPr lvl="0"/>
            <a:r>
              <a:rPr lang="fr-FR" sz="4500" b="1"/>
              <a:t>Extérieurs</a:t>
            </a:r>
            <a:r>
              <a:rPr lang="fr-FR" sz="4500"/>
              <a:t/>
            </a:r>
            <a:br>
              <a:rPr lang="fr-FR" sz="4500"/>
            </a:br>
            <a:endParaRPr lang="fr-FR" sz="4500"/>
          </a:p>
        </p:txBody>
      </p:sp>
      <p:sp>
        <p:nvSpPr>
          <p:cNvPr id="3" name="Espace réservé du contenu 5"/>
          <p:cNvSpPr txBox="1">
            <a:spLocks noGrp="1"/>
          </p:cNvSpPr>
          <p:nvPr>
            <p:ph idx="1"/>
          </p:nvPr>
        </p:nvSpPr>
        <p:spPr>
          <a:xfrm>
            <a:off x="457200" y="1139571"/>
            <a:ext cx="8501213" cy="2721477"/>
          </a:xfrm>
        </p:spPr>
        <p:txBody>
          <a:bodyPr/>
          <a:lstStyle/>
          <a:p>
            <a:pPr lvl="0"/>
            <a:r>
              <a:rPr lang="fr-FR" sz="2000" dirty="0"/>
              <a:t>Le centre dispose </a:t>
            </a:r>
            <a:r>
              <a:rPr lang="fr-FR" sz="2000" dirty="0" smtClean="0"/>
              <a:t>de </a:t>
            </a:r>
            <a:r>
              <a:rPr lang="fr-FR" sz="2000" b="1" dirty="0" smtClean="0"/>
              <a:t>terrains </a:t>
            </a:r>
            <a:r>
              <a:rPr lang="fr-FR" sz="2000" b="1" dirty="0"/>
              <a:t>de </a:t>
            </a:r>
            <a:r>
              <a:rPr lang="fr-FR" sz="2000" b="1" dirty="0" smtClean="0"/>
              <a:t>sport</a:t>
            </a:r>
            <a:r>
              <a:rPr lang="fr-FR" sz="2000" dirty="0" smtClean="0"/>
              <a:t> </a:t>
            </a:r>
            <a:r>
              <a:rPr lang="fr-FR" sz="2000" dirty="0"/>
              <a:t>et de </a:t>
            </a:r>
            <a:r>
              <a:rPr lang="fr-FR" sz="2000" b="1" dirty="0"/>
              <a:t>tables de tennis de table</a:t>
            </a:r>
            <a:r>
              <a:rPr lang="fr-FR" sz="2000" dirty="0"/>
              <a:t>. </a:t>
            </a:r>
          </a:p>
          <a:p>
            <a:pPr lvl="0"/>
            <a:r>
              <a:rPr lang="fr-FR" sz="2000" b="1" dirty="0" smtClean="0"/>
              <a:t>Un parc</a:t>
            </a:r>
            <a:r>
              <a:rPr lang="fr-FR" sz="2000" dirty="0" smtClean="0"/>
              <a:t> </a:t>
            </a:r>
            <a:r>
              <a:rPr lang="fr-FR" sz="2000" dirty="0"/>
              <a:t>privé et sécurisé de </a:t>
            </a:r>
            <a:r>
              <a:rPr lang="fr-FR" sz="2000" dirty="0" smtClean="0"/>
              <a:t>6 hectares.</a:t>
            </a:r>
          </a:p>
          <a:p>
            <a:pPr lvl="0"/>
            <a:r>
              <a:rPr lang="fr-FR" sz="2000" dirty="0" smtClean="0"/>
              <a:t>Le gymnase permet d’accueillir les élèves les jours d’intempérie…</a:t>
            </a:r>
          </a:p>
          <a:p>
            <a:pPr lvl="0"/>
            <a:endParaRPr lang="fr-FR" sz="2000" dirty="0" smtClean="0"/>
          </a:p>
          <a:p>
            <a:pPr lvl="0"/>
            <a:endParaRPr lang="fr-FR" dirty="0" smtClean="0"/>
          </a:p>
          <a:p>
            <a:pPr lvl="0"/>
            <a:endParaRPr lang="fr-FR" dirty="0"/>
          </a:p>
        </p:txBody>
      </p:sp>
      <p:pic>
        <p:nvPicPr>
          <p:cNvPr id="12291" name="Picture 3" descr="C:\Users\Celine\Pictures\Desktop\Blainville\DSC02885.JPG"/>
          <p:cNvPicPr>
            <a:picLocks noChangeAspect="1" noChangeArrowheads="1"/>
          </p:cNvPicPr>
          <p:nvPr/>
        </p:nvPicPr>
        <p:blipFill>
          <a:blip r:embed="rId3" cstate="print"/>
          <a:srcRect/>
          <a:stretch>
            <a:fillRect/>
          </a:stretch>
        </p:blipFill>
        <p:spPr bwMode="auto">
          <a:xfrm rot="20996120">
            <a:off x="292791" y="3407857"/>
            <a:ext cx="3984587" cy="2988441"/>
          </a:xfrm>
          <a:prstGeom prst="rect">
            <a:avLst/>
          </a:prstGeom>
          <a:noFill/>
        </p:spPr>
      </p:pic>
      <p:pic>
        <p:nvPicPr>
          <p:cNvPr id="12292" name="Picture 4" descr="C:\Users\Celine\Pictures\Desktop\Blainville\DSC02884.JPG"/>
          <p:cNvPicPr>
            <a:picLocks noChangeAspect="1" noChangeArrowheads="1"/>
          </p:cNvPicPr>
          <p:nvPr/>
        </p:nvPicPr>
        <p:blipFill>
          <a:blip r:embed="rId4" cstate="print"/>
          <a:srcRect/>
          <a:stretch>
            <a:fillRect/>
          </a:stretch>
        </p:blipFill>
        <p:spPr bwMode="auto">
          <a:xfrm rot="423592">
            <a:off x="4519844" y="3353320"/>
            <a:ext cx="4171350" cy="3128514"/>
          </a:xfrm>
          <a:prstGeom prst="rect">
            <a:avLst/>
          </a:prstGeom>
          <a:noFill/>
        </p:spPr>
      </p:pic>
      <p:sp>
        <p:nvSpPr>
          <p:cNvPr id="10" name="Espace réservé du pied de page 9"/>
          <p:cNvSpPr>
            <a:spLocks noGrp="1"/>
          </p:cNvSpPr>
          <p:nvPr>
            <p:ph type="ftr" sz="quarter" idx="11"/>
          </p:nvPr>
        </p:nvSpPr>
        <p:spPr/>
        <p:txBody>
          <a:bodyPr/>
          <a:lstStyle/>
          <a:p>
            <a:r>
              <a:rPr lang="fr-FR" smtClean="0"/>
              <a:t>Saint-Victrice, le 01 décembre 2015 CP </a:t>
            </a:r>
            <a:endParaRPr lang="fr-F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0"/>
            <a:ext cx="7149480" cy="1143000"/>
          </a:xfrm>
        </p:spPr>
        <p:txBody>
          <a:bodyPr>
            <a:normAutofit/>
          </a:bodyPr>
          <a:lstStyle/>
          <a:p>
            <a:r>
              <a:rPr lang="fr-FR" sz="4100" b="1" dirty="0" smtClean="0"/>
              <a:t>Coût du séjour</a:t>
            </a:r>
            <a:endParaRPr lang="fr-FR" sz="4100" b="1" dirty="0"/>
          </a:p>
        </p:txBody>
      </p:sp>
      <p:sp>
        <p:nvSpPr>
          <p:cNvPr id="3" name="Espace réservé du contenu 2"/>
          <p:cNvSpPr>
            <a:spLocks noGrp="1"/>
          </p:cNvSpPr>
          <p:nvPr>
            <p:ph idx="1"/>
          </p:nvPr>
        </p:nvSpPr>
        <p:spPr>
          <a:xfrm>
            <a:off x="251520" y="1457400"/>
            <a:ext cx="8363272" cy="4347864"/>
          </a:xfrm>
        </p:spPr>
        <p:txBody>
          <a:bodyPr>
            <a:noAutofit/>
          </a:bodyPr>
          <a:lstStyle/>
          <a:p>
            <a:pPr>
              <a:buNone/>
            </a:pPr>
            <a:r>
              <a:rPr lang="fr-FR" sz="2000" dirty="0" smtClean="0"/>
              <a:t>Le coût du séjour est de :</a:t>
            </a:r>
          </a:p>
          <a:p>
            <a:pPr lvl="0" algn="ctr">
              <a:buNone/>
            </a:pPr>
            <a:r>
              <a:rPr lang="fr-FR" sz="2800" dirty="0" smtClean="0"/>
              <a:t>220 euros</a:t>
            </a:r>
          </a:p>
          <a:p>
            <a:pPr lvl="0"/>
            <a:endParaRPr lang="fr-FR" sz="2000" dirty="0" smtClean="0"/>
          </a:p>
          <a:p>
            <a:pPr lvl="0">
              <a:buNone/>
            </a:pPr>
            <a:r>
              <a:rPr lang="fr-FR" sz="2000" dirty="0" smtClean="0">
                <a:solidFill>
                  <a:srgbClr val="FF0000"/>
                </a:solidFill>
              </a:rPr>
              <a:t>L’ </a:t>
            </a:r>
            <a:r>
              <a:rPr lang="fr-FR" sz="2000" dirty="0" err="1" smtClean="0">
                <a:solidFill>
                  <a:srgbClr val="FF0000"/>
                </a:solidFill>
              </a:rPr>
              <a:t>Apel</a:t>
            </a:r>
            <a:r>
              <a:rPr lang="fr-FR" sz="2000" dirty="0" smtClean="0">
                <a:solidFill>
                  <a:srgbClr val="FF0000"/>
                </a:solidFill>
              </a:rPr>
              <a:t>  prend en charge 2350 euros, soit 15 euros par enfant.</a:t>
            </a:r>
          </a:p>
          <a:p>
            <a:pPr lvl="0" algn="ctr">
              <a:buNone/>
            </a:pPr>
            <a:endParaRPr lang="fr-FR" sz="2000" dirty="0" smtClean="0"/>
          </a:p>
          <a:p>
            <a:pPr lvl="0" algn="ctr">
              <a:buNone/>
            </a:pPr>
            <a:r>
              <a:rPr lang="fr-FR" sz="2000" b="1" dirty="0" smtClean="0"/>
              <a:t>Grâce à cette action, le prix demandé est de:</a:t>
            </a:r>
          </a:p>
          <a:p>
            <a:pPr lvl="0" algn="ctr">
              <a:buNone/>
            </a:pPr>
            <a:r>
              <a:rPr lang="fr-FR" sz="2000" b="1" dirty="0" smtClean="0"/>
              <a:t> </a:t>
            </a:r>
            <a:r>
              <a:rPr lang="fr-FR" sz="2800" b="1" u="sng" dirty="0" smtClean="0">
                <a:solidFill>
                  <a:srgbClr val="FF0000"/>
                </a:solidFill>
              </a:rPr>
              <a:t>205 euros</a:t>
            </a:r>
            <a:r>
              <a:rPr lang="fr-FR" sz="2800" b="1" dirty="0" smtClean="0">
                <a:solidFill>
                  <a:srgbClr val="FF0000"/>
                </a:solidFill>
              </a:rPr>
              <a:t> </a:t>
            </a:r>
            <a:r>
              <a:rPr lang="fr-FR" sz="2000" b="1" dirty="0" smtClean="0"/>
              <a:t>par enfant.</a:t>
            </a:r>
          </a:p>
          <a:p>
            <a:pPr lvl="0"/>
            <a:endParaRPr lang="fr-FR" sz="2000" dirty="0" smtClean="0"/>
          </a:p>
          <a:p>
            <a:pPr>
              <a:buNone/>
            </a:pPr>
            <a:r>
              <a:rPr lang="fr-FR" sz="2000" dirty="0" smtClean="0"/>
              <a:t>Pensez aussi à vous renseigner auprès de vos comités d’entreprise. Ils proposent parfois des aides pour les classes découvertes.</a:t>
            </a:r>
          </a:p>
          <a:p>
            <a:pPr>
              <a:buNone/>
            </a:pPr>
            <a:r>
              <a:rPr lang="fr-FR" sz="1400" dirty="0" smtClean="0"/>
              <a:t> </a:t>
            </a:r>
          </a:p>
          <a:p>
            <a:endParaRPr lang="fr-FR" sz="1400" dirty="0" smtClean="0"/>
          </a:p>
          <a:p>
            <a:endParaRPr lang="fr-FR" sz="1400" dirty="0" smtClean="0"/>
          </a:p>
          <a:p>
            <a:endParaRPr lang="fr-FR" sz="1400" dirty="0"/>
          </a:p>
        </p:txBody>
      </p:sp>
      <p:sp>
        <p:nvSpPr>
          <p:cNvPr id="4" name="Espace réservé du pied de page 3"/>
          <p:cNvSpPr>
            <a:spLocks noGrp="1"/>
          </p:cNvSpPr>
          <p:nvPr>
            <p:ph type="ftr" sz="quarter" idx="11"/>
          </p:nvPr>
        </p:nvSpPr>
        <p:spPr/>
        <p:txBody>
          <a:bodyPr/>
          <a:lstStyle/>
          <a:p>
            <a:r>
              <a:rPr lang="fr-FR" smtClean="0"/>
              <a:t>Saint-Victrice, le 01 décembre 2015 CP </a:t>
            </a:r>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548680"/>
            <a:ext cx="6707088" cy="636680"/>
          </a:xfrm>
        </p:spPr>
        <p:txBody>
          <a:bodyPr>
            <a:normAutofit fontScale="90000"/>
          </a:bodyPr>
          <a:lstStyle/>
          <a:p>
            <a:r>
              <a:rPr lang="fr-FR" sz="4100" b="1" dirty="0" smtClean="0"/>
              <a:t>Échéancier</a:t>
            </a:r>
            <a:endParaRPr lang="fr-FR" sz="4100" b="1" dirty="0"/>
          </a:p>
        </p:txBody>
      </p:sp>
      <p:sp>
        <p:nvSpPr>
          <p:cNvPr id="3" name="Espace réservé du contenu 2"/>
          <p:cNvSpPr>
            <a:spLocks noGrp="1"/>
          </p:cNvSpPr>
          <p:nvPr>
            <p:ph sz="half" idx="1"/>
          </p:nvPr>
        </p:nvSpPr>
        <p:spPr>
          <a:xfrm>
            <a:off x="336388" y="1268760"/>
            <a:ext cx="7691995" cy="2160240"/>
          </a:xfrm>
        </p:spPr>
        <p:txBody>
          <a:bodyPr>
            <a:noAutofit/>
          </a:bodyPr>
          <a:lstStyle/>
          <a:p>
            <a:pPr>
              <a:buNone/>
            </a:pPr>
            <a:r>
              <a:rPr lang="fr-FR" sz="2000" dirty="0" smtClean="0"/>
              <a:t>Nous vous proposons l’échéancier suivant :</a:t>
            </a:r>
          </a:p>
          <a:p>
            <a:endParaRPr lang="fr-FR" sz="2000" dirty="0" smtClean="0"/>
          </a:p>
          <a:p>
            <a:r>
              <a:rPr lang="fr-FR" sz="2000" dirty="0" smtClean="0"/>
              <a:t>Octobre 2015: 		50 euros</a:t>
            </a:r>
          </a:p>
          <a:p>
            <a:r>
              <a:rPr lang="fr-FR" sz="2000" dirty="0" smtClean="0"/>
              <a:t>Janvier 2016: 		50 euros</a:t>
            </a:r>
          </a:p>
          <a:p>
            <a:r>
              <a:rPr lang="fr-FR" sz="2000" dirty="0" smtClean="0"/>
              <a:t>Février 2016: 		50 euros</a:t>
            </a:r>
          </a:p>
          <a:p>
            <a:r>
              <a:rPr lang="fr-FR" sz="2000" dirty="0" smtClean="0"/>
              <a:t>Mars 2016: 		55 euros</a:t>
            </a:r>
          </a:p>
          <a:p>
            <a:endParaRPr lang="fr-FR" sz="2000" dirty="0" smtClean="0"/>
          </a:p>
          <a:p>
            <a:endParaRPr lang="fr-FR" sz="1400" dirty="0" smtClean="0"/>
          </a:p>
          <a:p>
            <a:endParaRPr lang="fr-FR" sz="1400" dirty="0" smtClean="0"/>
          </a:p>
          <a:p>
            <a:endParaRPr lang="fr-FR" sz="1400" dirty="0"/>
          </a:p>
        </p:txBody>
      </p:sp>
      <p:sp>
        <p:nvSpPr>
          <p:cNvPr id="5" name="Espace réservé du contenu 4"/>
          <p:cNvSpPr>
            <a:spLocks noGrp="1"/>
          </p:cNvSpPr>
          <p:nvPr>
            <p:ph sz="half" idx="2"/>
          </p:nvPr>
        </p:nvSpPr>
        <p:spPr>
          <a:xfrm>
            <a:off x="204198" y="5517232"/>
            <a:ext cx="8278403" cy="720080"/>
          </a:xfrm>
        </p:spPr>
        <p:txBody>
          <a:bodyPr>
            <a:normAutofit/>
          </a:bodyPr>
          <a:lstStyle/>
          <a:p>
            <a:pPr algn="just">
              <a:buNone/>
            </a:pPr>
            <a:r>
              <a:rPr lang="fr-FR" sz="2000" dirty="0" smtClean="0"/>
              <a:t>Pour toutes difficultés déjà signalées, merci de prendre très rapidement un rdv   avec Madame Perrier</a:t>
            </a:r>
          </a:p>
        </p:txBody>
      </p:sp>
      <p:sp>
        <p:nvSpPr>
          <p:cNvPr id="4" name="Espace réservé du pied de page 3"/>
          <p:cNvSpPr>
            <a:spLocks noGrp="1"/>
          </p:cNvSpPr>
          <p:nvPr>
            <p:ph type="ftr" sz="quarter" idx="11"/>
          </p:nvPr>
        </p:nvSpPr>
        <p:spPr/>
        <p:txBody>
          <a:bodyPr/>
          <a:lstStyle/>
          <a:p>
            <a:r>
              <a:rPr lang="fr-FR" smtClean="0"/>
              <a:t>Saint-Victrice, le 01 décembre 2015 CP </a:t>
            </a:r>
            <a:endParaRPr lang="fr-FR"/>
          </a:p>
        </p:txBody>
      </p:sp>
      <p:sp>
        <p:nvSpPr>
          <p:cNvPr id="6" name="Espace réservé du contenu 2"/>
          <p:cNvSpPr txBox="1">
            <a:spLocks/>
          </p:cNvSpPr>
          <p:nvPr/>
        </p:nvSpPr>
        <p:spPr>
          <a:xfrm>
            <a:off x="336388" y="3528442"/>
            <a:ext cx="7691995" cy="198879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fr-FR" sz="2000" dirty="0" smtClean="0"/>
              <a:t>Le règlement est à remettre </a:t>
            </a:r>
            <a:r>
              <a:rPr lang="fr-FR" sz="2000" u="sng" dirty="0" smtClean="0"/>
              <a:t>à l’enseignant</a:t>
            </a:r>
            <a:r>
              <a:rPr lang="fr-FR" sz="2000" dirty="0" smtClean="0"/>
              <a:t> sous enveloppe marquée au nom de l’enfant. </a:t>
            </a:r>
          </a:p>
          <a:p>
            <a:r>
              <a:rPr lang="fr-FR" sz="2000" dirty="0" smtClean="0"/>
              <a:t>Vous pouvez régler en espèces ou par chèque libellé à l’ordre de l’OGEC Saint -Victrice. </a:t>
            </a:r>
          </a:p>
          <a:p>
            <a:r>
              <a:rPr lang="fr-FR" sz="2000" dirty="0" smtClean="0"/>
              <a:t>Merci de bien respecter l’échéancier.</a:t>
            </a:r>
          </a:p>
          <a:p>
            <a:endParaRPr lang="fr-FR" sz="2000" dirty="0" smtClean="0"/>
          </a:p>
          <a:p>
            <a:endParaRPr lang="fr-FR" sz="1400" dirty="0" smtClean="0"/>
          </a:p>
          <a:p>
            <a:endParaRPr lang="fr-FR" sz="1400" dirty="0" smtClean="0"/>
          </a:p>
          <a:p>
            <a:endParaRPr lang="fr-F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1526974" y="692694"/>
            <a:ext cx="8229600" cy="1143000"/>
          </a:xfrm>
        </p:spPr>
        <p:txBody>
          <a:bodyPr>
            <a:normAutofit fontScale="90000"/>
          </a:bodyPr>
          <a:lstStyle/>
          <a:p>
            <a:pPr lvl="0"/>
            <a:r>
              <a:rPr lang="fr-FR" sz="4500" b="1" dirty="0"/>
              <a:t>Activités du séjour</a:t>
            </a:r>
            <a:r>
              <a:rPr lang="fr-FR" sz="4500" dirty="0"/>
              <a:t/>
            </a:r>
            <a:br>
              <a:rPr lang="fr-FR" sz="4500" dirty="0"/>
            </a:br>
            <a:endParaRPr lang="fr-FR" sz="4500" dirty="0"/>
          </a:p>
        </p:txBody>
      </p:sp>
      <p:sp>
        <p:nvSpPr>
          <p:cNvPr id="3" name="Espace réservé du contenu 5"/>
          <p:cNvSpPr txBox="1">
            <a:spLocks noGrp="1"/>
          </p:cNvSpPr>
          <p:nvPr>
            <p:ph idx="1"/>
          </p:nvPr>
        </p:nvSpPr>
        <p:spPr>
          <a:xfrm>
            <a:off x="467541" y="1700811"/>
            <a:ext cx="8501213" cy="4434840"/>
          </a:xfrm>
        </p:spPr>
        <p:txBody>
          <a:bodyPr/>
          <a:lstStyle/>
          <a:p>
            <a:pPr lvl="0"/>
            <a:r>
              <a:rPr lang="fr-FR" dirty="0"/>
              <a:t>Pêche à pied</a:t>
            </a:r>
          </a:p>
          <a:p>
            <a:pPr lvl="0"/>
            <a:r>
              <a:rPr lang="fr-FR" dirty="0"/>
              <a:t>Visite de </a:t>
            </a:r>
            <a:r>
              <a:rPr lang="fr-FR" dirty="0" smtClean="0"/>
              <a:t>la chapelle des Marins</a:t>
            </a:r>
            <a:endParaRPr lang="fr-FR" dirty="0"/>
          </a:p>
          <a:p>
            <a:pPr lvl="0"/>
            <a:r>
              <a:rPr lang="fr-FR" dirty="0" smtClean="0"/>
              <a:t>Parcs à huitres</a:t>
            </a:r>
          </a:p>
          <a:p>
            <a:pPr lvl="0"/>
            <a:r>
              <a:rPr lang="fr-FR" dirty="0" smtClean="0"/>
              <a:t>Char à voile</a:t>
            </a:r>
            <a:endParaRPr lang="fr-FR" dirty="0"/>
          </a:p>
          <a:p>
            <a:pPr lvl="0"/>
            <a:r>
              <a:rPr lang="fr-FR" dirty="0" smtClean="0"/>
              <a:t>Le Havre de Blainville</a:t>
            </a:r>
            <a:endParaRPr lang="fr-FR" dirty="0"/>
          </a:p>
          <a:p>
            <a:pPr lvl="0"/>
            <a:r>
              <a:rPr lang="fr-FR" dirty="0" smtClean="0"/>
              <a:t>Cerf-volant</a:t>
            </a:r>
            <a:endParaRPr lang="fr-FR" dirty="0"/>
          </a:p>
          <a:p>
            <a:pPr lvl="0"/>
            <a:endParaRPr lang="fr-FR" dirty="0"/>
          </a:p>
          <a:p>
            <a:pPr lvl="0"/>
            <a:endParaRPr lang="fr-FR" dirty="0"/>
          </a:p>
        </p:txBody>
      </p:sp>
      <p:sp>
        <p:nvSpPr>
          <p:cNvPr id="4" name="Espace réservé du pied de page 3"/>
          <p:cNvSpPr>
            <a:spLocks noGrp="1"/>
          </p:cNvSpPr>
          <p:nvPr>
            <p:ph type="ftr" sz="quarter" idx="11"/>
          </p:nvPr>
        </p:nvSpPr>
        <p:spPr/>
        <p:txBody>
          <a:bodyPr/>
          <a:lstStyle/>
          <a:p>
            <a:r>
              <a:rPr lang="fr-FR" smtClean="0"/>
              <a:t>Saint-Victrice, le 01 décembre 2015 CP </a:t>
            </a:r>
            <a:endParaRPr lang="fr-F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1526974" y="692694"/>
            <a:ext cx="8229600" cy="1143000"/>
          </a:xfrm>
        </p:spPr>
        <p:txBody>
          <a:bodyPr>
            <a:normAutofit fontScale="90000"/>
          </a:bodyPr>
          <a:lstStyle/>
          <a:p>
            <a:pPr lvl="0"/>
            <a:r>
              <a:rPr lang="fr-FR" sz="4500" b="1"/>
              <a:t>La Pêche à Pied</a:t>
            </a:r>
            <a:r>
              <a:rPr lang="fr-FR" sz="4500"/>
              <a:t/>
            </a:r>
            <a:br>
              <a:rPr lang="fr-FR" sz="4500"/>
            </a:br>
            <a:endParaRPr lang="fr-FR" sz="4500"/>
          </a:p>
        </p:txBody>
      </p:sp>
      <p:sp>
        <p:nvSpPr>
          <p:cNvPr id="3" name="Espace réservé du contenu 5"/>
          <p:cNvSpPr txBox="1">
            <a:spLocks noGrp="1"/>
          </p:cNvSpPr>
          <p:nvPr>
            <p:ph idx="1"/>
          </p:nvPr>
        </p:nvSpPr>
        <p:spPr>
          <a:xfrm>
            <a:off x="371923" y="3371822"/>
            <a:ext cx="8501213" cy="5385770"/>
          </a:xfrm>
        </p:spPr>
        <p:txBody>
          <a:bodyPr/>
          <a:lstStyle/>
          <a:p>
            <a:pPr lvl="0"/>
            <a:r>
              <a:rPr lang="fr-FR" dirty="0"/>
              <a:t>Lors </a:t>
            </a:r>
            <a:r>
              <a:rPr lang="fr-FR" dirty="0" smtClean="0"/>
              <a:t>de cette activité dédiée </a:t>
            </a:r>
            <a:r>
              <a:rPr lang="fr-FR" dirty="0"/>
              <a:t>à </a:t>
            </a:r>
            <a:r>
              <a:rPr lang="fr-FR" dirty="0" smtClean="0"/>
              <a:t>la </a:t>
            </a:r>
            <a:r>
              <a:rPr lang="fr-FR" dirty="0"/>
              <a:t>pêche à pieds, nous nous attacherons à développer les contenus suivants :</a:t>
            </a:r>
          </a:p>
          <a:p>
            <a:pPr marL="0" lvl="0" indent="0">
              <a:buNone/>
            </a:pPr>
            <a:r>
              <a:rPr lang="fr-FR" b="1" dirty="0"/>
              <a:t>Approche Naturaliste (Découverte Faune et Flore locale, observation et </a:t>
            </a:r>
            <a:r>
              <a:rPr lang="fr-FR" b="1" dirty="0" smtClean="0"/>
              <a:t>composition d’un aquarium)</a:t>
            </a:r>
            <a:endParaRPr lang="fr-FR" b="1" dirty="0"/>
          </a:p>
          <a:p>
            <a:pPr marL="0" lvl="0" indent="0">
              <a:buNone/>
            </a:pPr>
            <a:r>
              <a:rPr lang="fr-FR" b="1" dirty="0"/>
              <a:t>Approche Citoyenne (Geste Eco – Citoyen, Ramassage et Tri des déchets…)</a:t>
            </a:r>
          </a:p>
          <a:p>
            <a:pPr marL="0" lvl="0" indent="0">
              <a:buNone/>
            </a:pPr>
            <a:endParaRPr lang="fr-FR" b="1" dirty="0"/>
          </a:p>
        </p:txBody>
      </p:sp>
      <p:pic>
        <p:nvPicPr>
          <p:cNvPr id="4" name="Image 2"/>
          <p:cNvPicPr>
            <a:picLocks noChangeAspect="1"/>
          </p:cNvPicPr>
          <p:nvPr/>
        </p:nvPicPr>
        <p:blipFill>
          <a:blip r:embed="rId2" cstate="print"/>
          <a:stretch>
            <a:fillRect/>
          </a:stretch>
        </p:blipFill>
        <p:spPr>
          <a:xfrm>
            <a:off x="5940152" y="1069555"/>
            <a:ext cx="2867421" cy="2143426"/>
          </a:xfrm>
          <a:prstGeom prst="rect">
            <a:avLst/>
          </a:prstGeom>
          <a:noFill/>
          <a:ln>
            <a:noFill/>
          </a:ln>
        </p:spPr>
      </p:pic>
      <p:sp>
        <p:nvSpPr>
          <p:cNvPr id="5" name="ZoneTexte 3"/>
          <p:cNvSpPr txBox="1"/>
          <p:nvPr/>
        </p:nvSpPr>
        <p:spPr>
          <a:xfrm>
            <a:off x="269354" y="1266462"/>
            <a:ext cx="5616619" cy="1169551"/>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600" b="0" i="0" u="none" strike="noStrike" kern="1200" cap="none" spc="0" baseline="0" dirty="0">
                <a:solidFill>
                  <a:srgbClr val="000000"/>
                </a:solidFill>
                <a:uFillTx/>
                <a:latin typeface="Constantia"/>
              </a:rPr>
              <a:t>Cette activité se déroule sur </a:t>
            </a:r>
            <a:r>
              <a:rPr lang="fr-FR" sz="2600" b="0" i="0" u="none" strike="noStrike" kern="1200" cap="none" spc="0" baseline="0" dirty="0" smtClean="0">
                <a:solidFill>
                  <a:srgbClr val="000000"/>
                </a:solidFill>
                <a:uFillTx/>
                <a:latin typeface="Constantia"/>
              </a:rPr>
              <a:t>la plage de Blainville.</a:t>
            </a:r>
            <a:endParaRPr lang="fr-FR" sz="2600" b="0" i="0" u="none" strike="noStrike" kern="1200" cap="none" spc="0" baseline="0" dirty="0">
              <a:solidFill>
                <a:srgbClr val="000000"/>
              </a:solidFill>
              <a:uFillTx/>
              <a:latin typeface="Constantia"/>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0000"/>
              </a:solidFill>
              <a:uFillTx/>
              <a:latin typeface="Constantia"/>
            </a:endParaRPr>
          </a:p>
        </p:txBody>
      </p:sp>
      <p:sp>
        <p:nvSpPr>
          <p:cNvPr id="6" name="Espace réservé du pied de page 5"/>
          <p:cNvSpPr>
            <a:spLocks noGrp="1"/>
          </p:cNvSpPr>
          <p:nvPr>
            <p:ph type="ftr" sz="quarter" idx="11"/>
          </p:nvPr>
        </p:nvSpPr>
        <p:spPr/>
        <p:txBody>
          <a:bodyPr/>
          <a:lstStyle/>
          <a:p>
            <a:r>
              <a:rPr lang="fr-FR" smtClean="0"/>
              <a:t>Saint-Victrice, le 01 décembre 2015 CP </a:t>
            </a:r>
            <a:endParaRPr lang="fr-F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702058" y="845838"/>
            <a:ext cx="8229600" cy="1143000"/>
          </a:xfrm>
        </p:spPr>
        <p:txBody>
          <a:bodyPr>
            <a:normAutofit fontScale="90000"/>
          </a:bodyPr>
          <a:lstStyle/>
          <a:p>
            <a:pPr lvl="0"/>
            <a:r>
              <a:rPr lang="fr-FR" sz="4500" b="1" dirty="0"/>
              <a:t>La Visite </a:t>
            </a:r>
            <a:r>
              <a:rPr lang="fr-FR" sz="4500" b="1" dirty="0" smtClean="0"/>
              <a:t>de la chapelle des Marins</a:t>
            </a:r>
            <a:r>
              <a:rPr lang="fr-FR" sz="4500" dirty="0"/>
              <a:t/>
            </a:r>
            <a:br>
              <a:rPr lang="fr-FR" sz="4500" dirty="0"/>
            </a:br>
            <a:endParaRPr lang="fr-FR" sz="4500" dirty="0"/>
          </a:p>
        </p:txBody>
      </p:sp>
      <p:sp>
        <p:nvSpPr>
          <p:cNvPr id="3" name="Espace réservé du contenu 4"/>
          <p:cNvSpPr txBox="1">
            <a:spLocks noGrp="1"/>
          </p:cNvSpPr>
          <p:nvPr>
            <p:ph idx="1"/>
          </p:nvPr>
        </p:nvSpPr>
        <p:spPr>
          <a:xfrm>
            <a:off x="323528" y="1400281"/>
            <a:ext cx="8527738" cy="1452655"/>
          </a:xfrm>
        </p:spPr>
        <p:txBody>
          <a:bodyPr>
            <a:normAutofit/>
          </a:bodyPr>
          <a:lstStyle/>
          <a:p>
            <a:pPr lvl="0" algn="just">
              <a:lnSpc>
                <a:spcPct val="80000"/>
              </a:lnSpc>
              <a:spcBef>
                <a:spcPts val="500"/>
              </a:spcBef>
            </a:pPr>
            <a:r>
              <a:rPr lang="fr-FR" sz="2000" dirty="0" smtClean="0"/>
              <a:t>Un conteur partage des histoires de marins, ce qui permettra de découvrir le rôle des ex-voto dans cette chapelle.</a:t>
            </a:r>
          </a:p>
          <a:p>
            <a:pPr lvl="0" algn="just">
              <a:lnSpc>
                <a:spcPct val="80000"/>
              </a:lnSpc>
              <a:spcBef>
                <a:spcPts val="500"/>
              </a:spcBef>
            </a:pPr>
            <a:r>
              <a:rPr lang="fr-FR" sz="2000" dirty="0" smtClean="0"/>
              <a:t>Raconter à une voix pour amener les enfants à réfléchir sur les rôles des contes, favoriser l’écoute et la communication. Le conte devient le lien entre le réel et l’imaginaire.</a:t>
            </a:r>
            <a:endParaRPr lang="fr-FR" sz="2000" dirty="0"/>
          </a:p>
        </p:txBody>
      </p:sp>
      <p:sp>
        <p:nvSpPr>
          <p:cNvPr id="6" name="Espace réservé du pied de page 5"/>
          <p:cNvSpPr>
            <a:spLocks noGrp="1"/>
          </p:cNvSpPr>
          <p:nvPr>
            <p:ph type="ftr" sz="quarter" idx="11"/>
          </p:nvPr>
        </p:nvSpPr>
        <p:spPr/>
        <p:txBody>
          <a:bodyPr/>
          <a:lstStyle/>
          <a:p>
            <a:r>
              <a:rPr lang="fr-FR" smtClean="0"/>
              <a:t>Saint-Victrice, le 01 décembre 2015 CP </a:t>
            </a:r>
            <a:endParaRPr lang="fr-FR"/>
          </a:p>
        </p:txBody>
      </p:sp>
      <p:pic>
        <p:nvPicPr>
          <p:cNvPr id="30721" name="Picture 1" descr="C:\Users\Celine\Pictures\Desktop\Support Blainville\Screen Shot 11-08-15 at 09.30 AM.PNG"/>
          <p:cNvPicPr>
            <a:picLocks noChangeAspect="1" noChangeArrowheads="1"/>
          </p:cNvPicPr>
          <p:nvPr/>
        </p:nvPicPr>
        <p:blipFill>
          <a:blip r:embed="rId2" cstate="print"/>
          <a:srcRect/>
          <a:stretch>
            <a:fillRect/>
          </a:stretch>
        </p:blipFill>
        <p:spPr bwMode="auto">
          <a:xfrm>
            <a:off x="560034" y="2852936"/>
            <a:ext cx="3953823" cy="3685976"/>
          </a:xfrm>
          <a:prstGeom prst="rect">
            <a:avLst/>
          </a:prstGeom>
          <a:noFill/>
        </p:spPr>
      </p:pic>
      <p:pic>
        <p:nvPicPr>
          <p:cNvPr id="30722" name="Picture 2" descr="C:\Users\Celine\Pictures\Desktop\Support Blainville\Screen Shot 11-08-15 at 09.47 AM.PNG"/>
          <p:cNvPicPr>
            <a:picLocks noGrp="1" noChangeAspect="1" noChangeArrowheads="1"/>
          </p:cNvPicPr>
          <p:nvPr>
            <p:ph sz="half" idx="2"/>
          </p:nvPr>
        </p:nvPicPr>
        <p:blipFill>
          <a:blip r:embed="rId3" cstate="print"/>
          <a:srcRect/>
          <a:stretch>
            <a:fillRect/>
          </a:stretch>
        </p:blipFill>
        <p:spPr bwMode="auto">
          <a:xfrm>
            <a:off x="4823679" y="3041402"/>
            <a:ext cx="4038600" cy="3168352"/>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1547664" y="692696"/>
            <a:ext cx="8229600" cy="1143000"/>
          </a:xfrm>
        </p:spPr>
        <p:txBody>
          <a:bodyPr>
            <a:normAutofit fontScale="90000"/>
          </a:bodyPr>
          <a:lstStyle/>
          <a:p>
            <a:pPr lvl="0"/>
            <a:r>
              <a:rPr lang="fr-FR" sz="4500" b="1" dirty="0" smtClean="0"/>
              <a:t>Parcs à huitres</a:t>
            </a:r>
            <a:r>
              <a:rPr lang="fr-FR" sz="4500" dirty="0"/>
              <a:t/>
            </a:r>
            <a:br>
              <a:rPr lang="fr-FR" sz="4500" dirty="0"/>
            </a:br>
            <a:endParaRPr lang="fr-FR" sz="4500" dirty="0"/>
          </a:p>
        </p:txBody>
      </p:sp>
      <p:sp>
        <p:nvSpPr>
          <p:cNvPr id="4" name="Espace réservé du contenu 4"/>
          <p:cNvSpPr txBox="1">
            <a:spLocks noGrp="1"/>
          </p:cNvSpPr>
          <p:nvPr>
            <p:ph idx="1"/>
          </p:nvPr>
        </p:nvSpPr>
        <p:spPr>
          <a:xfrm>
            <a:off x="251520" y="1484784"/>
            <a:ext cx="8640960" cy="2304256"/>
          </a:xfrm>
        </p:spPr>
        <p:txBody>
          <a:bodyPr>
            <a:noAutofit/>
          </a:bodyPr>
          <a:lstStyle/>
          <a:p>
            <a:pPr marL="0" indent="0" algn="just">
              <a:lnSpc>
                <a:spcPct val="80000"/>
              </a:lnSpc>
            </a:pPr>
            <a:r>
              <a:rPr lang="fr-FR" sz="2500" dirty="0" smtClean="0"/>
              <a:t> Permettre une approche globale du milieu </a:t>
            </a:r>
          </a:p>
          <a:p>
            <a:pPr marL="0" indent="0" algn="just">
              <a:lnSpc>
                <a:spcPct val="80000"/>
              </a:lnSpc>
            </a:pPr>
            <a:r>
              <a:rPr lang="fr-FR" sz="2500" dirty="0" smtClean="0"/>
              <a:t> Donner aux élèves les outils nécessaires à la compréhension des phénomènes qu'ils vont observer sur place, des éléments rencontrés </a:t>
            </a:r>
          </a:p>
          <a:p>
            <a:pPr marL="0" indent="0" algn="just">
              <a:lnSpc>
                <a:spcPct val="80000"/>
              </a:lnSpc>
            </a:pPr>
            <a:r>
              <a:rPr lang="fr-FR" sz="2500" dirty="0" smtClean="0"/>
              <a:t> Amener des questions dont les réponses seront données pendant la visite</a:t>
            </a:r>
            <a:endParaRPr lang="fr-FR" sz="2500" dirty="0"/>
          </a:p>
        </p:txBody>
      </p:sp>
      <p:sp>
        <p:nvSpPr>
          <p:cNvPr id="7" name="Espace réservé du pied de page 6"/>
          <p:cNvSpPr>
            <a:spLocks noGrp="1"/>
          </p:cNvSpPr>
          <p:nvPr>
            <p:ph type="ftr" sz="quarter" idx="11"/>
          </p:nvPr>
        </p:nvSpPr>
        <p:spPr/>
        <p:txBody>
          <a:bodyPr/>
          <a:lstStyle/>
          <a:p>
            <a:r>
              <a:rPr lang="fr-FR" smtClean="0"/>
              <a:t>Saint-Victrice, le 01 décembre 2015 CP </a:t>
            </a:r>
            <a:endParaRPr lang="fr-FR"/>
          </a:p>
        </p:txBody>
      </p:sp>
      <p:pic>
        <p:nvPicPr>
          <p:cNvPr id="31749" name="Picture 5" descr="C:\Users\Celine\Pictures\Desktop\Support Blainville\Parcs à Huîtres - Blainville sur mer.JPG"/>
          <p:cNvPicPr>
            <a:picLocks noGrp="1" noChangeAspect="1" noChangeArrowheads="1"/>
          </p:cNvPicPr>
          <p:nvPr>
            <p:ph sz="half" idx="2"/>
          </p:nvPr>
        </p:nvPicPr>
        <p:blipFill>
          <a:blip r:embed="rId2" cstate="print"/>
          <a:srcRect/>
          <a:stretch>
            <a:fillRect/>
          </a:stretch>
        </p:blipFill>
        <p:spPr bwMode="auto">
          <a:xfrm>
            <a:off x="467544" y="3501008"/>
            <a:ext cx="3600400" cy="2700300"/>
          </a:xfrm>
          <a:prstGeom prst="rect">
            <a:avLst/>
          </a:prstGeom>
          <a:noFill/>
        </p:spPr>
      </p:pic>
      <p:pic>
        <p:nvPicPr>
          <p:cNvPr id="31750" name="Picture 6" descr="C:\Users\Celine\Pictures\Desktop\Support Blainville\2014-02-01 Parcs à Huîtres (2).JPG"/>
          <p:cNvPicPr>
            <a:picLocks noChangeAspect="1" noChangeArrowheads="1"/>
          </p:cNvPicPr>
          <p:nvPr/>
        </p:nvPicPr>
        <p:blipFill>
          <a:blip r:embed="rId3" cstate="print"/>
          <a:srcRect/>
          <a:stretch>
            <a:fillRect/>
          </a:stretch>
        </p:blipFill>
        <p:spPr bwMode="auto">
          <a:xfrm>
            <a:off x="4816858" y="3501008"/>
            <a:ext cx="3600400" cy="27003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179515" y="25118"/>
            <a:ext cx="8964484" cy="1143000"/>
          </a:xfrm>
        </p:spPr>
        <p:txBody>
          <a:bodyPr>
            <a:normAutofit fontScale="90000"/>
          </a:bodyPr>
          <a:lstStyle/>
          <a:p>
            <a:pPr lvl="0"/>
            <a:r>
              <a:rPr lang="fr-FR" sz="4500" b="1" dirty="0"/>
              <a:t>Pourquoi partir en classe </a:t>
            </a:r>
            <a:r>
              <a:rPr lang="fr-FR" sz="4500" b="1" dirty="0" smtClean="0"/>
              <a:t>découverte ?</a:t>
            </a:r>
            <a:endParaRPr lang="fr-FR" sz="4500" dirty="0"/>
          </a:p>
        </p:txBody>
      </p:sp>
      <p:sp>
        <p:nvSpPr>
          <p:cNvPr id="3" name="Espace réservé du contenu 10"/>
          <p:cNvSpPr txBox="1">
            <a:spLocks noGrp="1"/>
          </p:cNvSpPr>
          <p:nvPr>
            <p:ph idx="1"/>
          </p:nvPr>
        </p:nvSpPr>
        <p:spPr>
          <a:xfrm>
            <a:off x="457200" y="1628800"/>
            <a:ext cx="8229600" cy="4695793"/>
          </a:xfrm>
        </p:spPr>
        <p:txBody>
          <a:bodyPr>
            <a:normAutofit/>
          </a:bodyPr>
          <a:lstStyle/>
          <a:p>
            <a:pPr lvl="0" algn="just">
              <a:lnSpc>
                <a:spcPct val="80000"/>
              </a:lnSpc>
              <a:spcBef>
                <a:spcPts val="400"/>
              </a:spcBef>
            </a:pPr>
            <a:r>
              <a:rPr lang="fr-FR" sz="2000" dirty="0" smtClean="0"/>
              <a:t>Partir </a:t>
            </a:r>
            <a:r>
              <a:rPr lang="fr-FR" sz="2000" dirty="0"/>
              <a:t>en classe de </a:t>
            </a:r>
            <a:r>
              <a:rPr lang="fr-FR" sz="2000" dirty="0" smtClean="0"/>
              <a:t>mer, </a:t>
            </a:r>
            <a:r>
              <a:rPr lang="fr-FR" sz="2000" dirty="0"/>
              <a:t>c'est découvrir d'autres patrimoines, d'autres cultures, d'autres horizons, d'autres personnes dans un esprit </a:t>
            </a:r>
            <a:r>
              <a:rPr lang="fr-FR" sz="2000" dirty="0" smtClean="0"/>
              <a:t>d'ouverture, ce </a:t>
            </a:r>
            <a:r>
              <a:rPr lang="fr-FR" sz="2000" dirty="0"/>
              <a:t>qui permet à </a:t>
            </a:r>
            <a:r>
              <a:rPr lang="fr-FR" sz="2000" dirty="0" smtClean="0"/>
              <a:t>l'enfant de </a:t>
            </a:r>
            <a:r>
              <a:rPr lang="fr-FR" sz="2000" dirty="0"/>
              <a:t>mieux se connaître, de se situer. </a:t>
            </a:r>
            <a:r>
              <a:rPr lang="fr-FR" sz="2000" dirty="0" smtClean="0"/>
              <a:t>Cela lui offrira l’occasion de vivre autrement son quotidien.</a:t>
            </a:r>
            <a:endParaRPr lang="fr-FR" sz="2000" b="1" dirty="0"/>
          </a:p>
          <a:p>
            <a:pPr lvl="0" algn="just">
              <a:lnSpc>
                <a:spcPct val="80000"/>
              </a:lnSpc>
              <a:spcBef>
                <a:spcPts val="400"/>
              </a:spcBef>
            </a:pPr>
            <a:endParaRPr lang="fr-FR" sz="2000" dirty="0" smtClean="0"/>
          </a:p>
          <a:p>
            <a:pPr lvl="0" algn="just">
              <a:lnSpc>
                <a:spcPct val="80000"/>
              </a:lnSpc>
              <a:spcBef>
                <a:spcPts val="400"/>
              </a:spcBef>
            </a:pPr>
            <a:endParaRPr lang="fr-FR" sz="2000" dirty="0"/>
          </a:p>
          <a:p>
            <a:pPr lvl="0" algn="just">
              <a:lnSpc>
                <a:spcPct val="80000"/>
              </a:lnSpc>
              <a:spcBef>
                <a:spcPts val="400"/>
              </a:spcBef>
            </a:pPr>
            <a:r>
              <a:rPr lang="fr-FR" sz="2000" dirty="0"/>
              <a:t>La classe transplantée </a:t>
            </a:r>
            <a:r>
              <a:rPr lang="fr-FR" sz="2000" dirty="0" smtClean="0"/>
              <a:t>crée un </a:t>
            </a:r>
            <a:r>
              <a:rPr lang="fr-FR" sz="2000" dirty="0"/>
              <a:t>contexte </a:t>
            </a:r>
            <a:r>
              <a:rPr lang="fr-FR" sz="2000" dirty="0" smtClean="0"/>
              <a:t>favorable, pour</a:t>
            </a:r>
            <a:r>
              <a:rPr lang="fr-FR" sz="2000" b="1" dirty="0" smtClean="0"/>
              <a:t> </a:t>
            </a:r>
            <a:r>
              <a:rPr lang="fr-FR" sz="2000" b="1" dirty="0"/>
              <a:t>rendre les enfants acteurs de leurs </a:t>
            </a:r>
            <a:r>
              <a:rPr lang="fr-FR" sz="2000" b="1" dirty="0" smtClean="0"/>
              <a:t>apprentissages</a:t>
            </a:r>
            <a:r>
              <a:rPr lang="fr-FR" sz="2000" dirty="0" smtClean="0"/>
              <a:t>. </a:t>
            </a:r>
            <a:r>
              <a:rPr lang="fr-FR" sz="2000" dirty="0"/>
              <a:t>Les </a:t>
            </a:r>
            <a:r>
              <a:rPr lang="fr-FR" sz="2000" dirty="0" smtClean="0"/>
              <a:t>élèves </a:t>
            </a:r>
            <a:r>
              <a:rPr lang="fr-FR" sz="2000" dirty="0"/>
              <a:t>vont pouvoir développer des capacités et des compétences dans différents champs disciplinaires.</a:t>
            </a:r>
          </a:p>
          <a:p>
            <a:pPr lvl="0" algn="just">
              <a:lnSpc>
                <a:spcPct val="80000"/>
              </a:lnSpc>
              <a:spcBef>
                <a:spcPts val="400"/>
              </a:spcBef>
            </a:pPr>
            <a:endParaRPr lang="fr-FR" sz="2000" dirty="0"/>
          </a:p>
          <a:p>
            <a:pPr lvl="0" algn="just">
              <a:lnSpc>
                <a:spcPct val="80000"/>
              </a:lnSpc>
              <a:spcBef>
                <a:spcPts val="400"/>
              </a:spcBef>
            </a:pPr>
            <a:endParaRPr lang="fr-FR" sz="1800" dirty="0"/>
          </a:p>
          <a:p>
            <a:pPr lvl="0" algn="just">
              <a:lnSpc>
                <a:spcPct val="80000"/>
              </a:lnSpc>
              <a:spcBef>
                <a:spcPts val="400"/>
              </a:spcBef>
            </a:pPr>
            <a:endParaRPr lang="fr-FR" sz="1800" dirty="0"/>
          </a:p>
          <a:p>
            <a:pPr lvl="0" algn="just">
              <a:lnSpc>
                <a:spcPct val="80000"/>
              </a:lnSpc>
              <a:spcBef>
                <a:spcPts val="400"/>
              </a:spcBef>
            </a:pPr>
            <a:endParaRPr lang="fr-FR" sz="1800" dirty="0" smtClean="0"/>
          </a:p>
          <a:p>
            <a:pPr lvl="0" algn="just">
              <a:lnSpc>
                <a:spcPct val="80000"/>
              </a:lnSpc>
              <a:spcBef>
                <a:spcPts val="400"/>
              </a:spcBef>
            </a:pPr>
            <a:endParaRPr lang="fr-FR" sz="1800" dirty="0"/>
          </a:p>
          <a:p>
            <a:pPr lvl="0" algn="just">
              <a:lnSpc>
                <a:spcPct val="80000"/>
              </a:lnSpc>
              <a:spcBef>
                <a:spcPts val="400"/>
              </a:spcBef>
            </a:pPr>
            <a:endParaRPr lang="fr-FR" sz="1800" dirty="0" smtClean="0"/>
          </a:p>
          <a:p>
            <a:pPr lvl="0" algn="just">
              <a:lnSpc>
                <a:spcPct val="80000"/>
              </a:lnSpc>
              <a:spcBef>
                <a:spcPts val="400"/>
              </a:spcBef>
            </a:pPr>
            <a:endParaRPr lang="fr-FR" sz="1800" dirty="0"/>
          </a:p>
          <a:p>
            <a:pPr lvl="0">
              <a:lnSpc>
                <a:spcPct val="80000"/>
              </a:lnSpc>
              <a:spcBef>
                <a:spcPts val="400"/>
              </a:spcBef>
            </a:pPr>
            <a:endParaRPr lang="fr-FR" sz="1800" dirty="0"/>
          </a:p>
        </p:txBody>
      </p:sp>
      <p:sp>
        <p:nvSpPr>
          <p:cNvPr id="4" name="Espace réservé du pied de page 3"/>
          <p:cNvSpPr>
            <a:spLocks noGrp="1"/>
          </p:cNvSpPr>
          <p:nvPr>
            <p:ph type="ftr" sz="quarter" idx="11"/>
          </p:nvPr>
        </p:nvSpPr>
        <p:spPr/>
        <p:txBody>
          <a:bodyPr/>
          <a:lstStyle/>
          <a:p>
            <a:r>
              <a:rPr lang="fr-FR" smtClean="0"/>
              <a:t>Saint-Victrice, le 01 décembre 2015 CP </a:t>
            </a:r>
            <a:endParaRPr lang="fr-F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702058" y="845838"/>
            <a:ext cx="8229600" cy="1143000"/>
          </a:xfrm>
        </p:spPr>
        <p:txBody>
          <a:bodyPr>
            <a:normAutofit fontScale="90000"/>
          </a:bodyPr>
          <a:lstStyle/>
          <a:p>
            <a:pPr lvl="0"/>
            <a:r>
              <a:rPr lang="fr-FR" sz="4500" b="1" dirty="0" smtClean="0"/>
              <a:t>Char à voile</a:t>
            </a:r>
            <a:r>
              <a:rPr lang="fr-FR" sz="4500" dirty="0"/>
              <a:t/>
            </a:r>
            <a:br>
              <a:rPr lang="fr-FR" sz="4500" dirty="0"/>
            </a:br>
            <a:endParaRPr lang="fr-FR" sz="4500" dirty="0"/>
          </a:p>
        </p:txBody>
      </p:sp>
      <p:sp>
        <p:nvSpPr>
          <p:cNvPr id="7" name="Espace réservé du pied de page 6"/>
          <p:cNvSpPr>
            <a:spLocks noGrp="1"/>
          </p:cNvSpPr>
          <p:nvPr>
            <p:ph type="ftr" sz="quarter" idx="11"/>
          </p:nvPr>
        </p:nvSpPr>
        <p:spPr/>
        <p:txBody>
          <a:bodyPr/>
          <a:lstStyle/>
          <a:p>
            <a:r>
              <a:rPr lang="fr-FR" smtClean="0"/>
              <a:t>Saint-Victrice, le 01 décembre 2015 CP </a:t>
            </a:r>
            <a:endParaRPr lang="fr-FR"/>
          </a:p>
        </p:txBody>
      </p:sp>
      <p:pic>
        <p:nvPicPr>
          <p:cNvPr id="53251" name="Picture 3" descr="C:\Users\Celine\Pictures\Desktop\Blainville\DSC02850.JPG"/>
          <p:cNvPicPr>
            <a:picLocks noChangeAspect="1" noChangeArrowheads="1"/>
          </p:cNvPicPr>
          <p:nvPr/>
        </p:nvPicPr>
        <p:blipFill>
          <a:blip r:embed="rId2" cstate="print"/>
          <a:srcRect/>
          <a:stretch>
            <a:fillRect/>
          </a:stretch>
        </p:blipFill>
        <p:spPr bwMode="auto">
          <a:xfrm>
            <a:off x="827584" y="3501008"/>
            <a:ext cx="3277508" cy="2448272"/>
          </a:xfrm>
          <a:prstGeom prst="rect">
            <a:avLst/>
          </a:prstGeom>
          <a:noFill/>
        </p:spPr>
      </p:pic>
      <p:sp>
        <p:nvSpPr>
          <p:cNvPr id="53253" name="AutoShape 5" descr="Résultat de recherche d'images pour &quot;char à voile coutainvil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3255" name="Picture 7" descr="Afficher l'image d'origine"/>
          <p:cNvPicPr>
            <a:picLocks noChangeAspect="1" noChangeArrowheads="1"/>
          </p:cNvPicPr>
          <p:nvPr/>
        </p:nvPicPr>
        <p:blipFill>
          <a:blip r:embed="rId3" cstate="print"/>
          <a:srcRect/>
          <a:stretch>
            <a:fillRect/>
          </a:stretch>
        </p:blipFill>
        <p:spPr bwMode="auto">
          <a:xfrm>
            <a:off x="3482186" y="836712"/>
            <a:ext cx="5661813" cy="3184770"/>
          </a:xfrm>
          <a:prstGeom prst="rect">
            <a:avLst/>
          </a:prstGeom>
          <a:noFill/>
        </p:spPr>
      </p:pic>
      <p:sp>
        <p:nvSpPr>
          <p:cNvPr id="9" name="Espace réservé du contenu 8"/>
          <p:cNvSpPr>
            <a:spLocks noGrp="1"/>
          </p:cNvSpPr>
          <p:nvPr>
            <p:ph sz="half" idx="1"/>
          </p:nvPr>
        </p:nvSpPr>
        <p:spPr/>
        <p:txBody>
          <a:bodyPr/>
          <a:lstStyle/>
          <a:p>
            <a:endParaRPr lang="fr-FR"/>
          </a:p>
        </p:txBody>
      </p:sp>
      <p:pic>
        <p:nvPicPr>
          <p:cNvPr id="53256" name="Picture 8" descr="C:\Users\Celine\Pictures\Desktop\Blainville\DSC02856.JPG"/>
          <p:cNvPicPr>
            <a:picLocks noChangeAspect="1" noChangeArrowheads="1"/>
          </p:cNvPicPr>
          <p:nvPr/>
        </p:nvPicPr>
        <p:blipFill>
          <a:blip r:embed="rId4" cstate="print"/>
          <a:srcRect/>
          <a:stretch>
            <a:fillRect/>
          </a:stretch>
        </p:blipFill>
        <p:spPr bwMode="auto">
          <a:xfrm>
            <a:off x="4932040" y="3870116"/>
            <a:ext cx="3744416" cy="2808312"/>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702058" y="845838"/>
            <a:ext cx="8229600" cy="1143000"/>
          </a:xfrm>
        </p:spPr>
        <p:txBody>
          <a:bodyPr>
            <a:normAutofit fontScale="90000"/>
          </a:bodyPr>
          <a:lstStyle/>
          <a:p>
            <a:pPr lvl="0"/>
            <a:r>
              <a:rPr lang="fr-FR" sz="4500" b="1" smtClean="0"/>
              <a:t>Char à voile</a:t>
            </a:r>
            <a:r>
              <a:rPr lang="fr-FR" sz="4500"/>
              <a:t/>
            </a:r>
            <a:br>
              <a:rPr lang="fr-FR" sz="4500"/>
            </a:br>
            <a:endParaRPr lang="fr-FR" sz="4500"/>
          </a:p>
        </p:txBody>
      </p:sp>
      <p:sp>
        <p:nvSpPr>
          <p:cNvPr id="4" name="Espace réservé du contenu 4"/>
          <p:cNvSpPr txBox="1">
            <a:spLocks noGrp="1"/>
          </p:cNvSpPr>
          <p:nvPr>
            <p:ph idx="1"/>
          </p:nvPr>
        </p:nvSpPr>
        <p:spPr>
          <a:xfrm>
            <a:off x="251520" y="1412776"/>
            <a:ext cx="8640960" cy="864096"/>
          </a:xfrm>
        </p:spPr>
        <p:txBody>
          <a:bodyPr>
            <a:noAutofit/>
          </a:bodyPr>
          <a:lstStyle/>
          <a:p>
            <a:pPr marL="0" indent="0" algn="just">
              <a:lnSpc>
                <a:spcPct val="80000"/>
              </a:lnSpc>
            </a:pPr>
            <a:r>
              <a:rPr lang="fr-FR" sz="2000" dirty="0" smtClean="0"/>
              <a:t>L’objectif général est d’adapter ses déplacements à différents types d’environnements : activité de roule et de glisse (char à voile), dans un milieu particulier (le bord de mer). </a:t>
            </a:r>
          </a:p>
          <a:p>
            <a:pPr marL="0" indent="0" algn="just">
              <a:lnSpc>
                <a:spcPct val="80000"/>
              </a:lnSpc>
            </a:pPr>
            <a:endParaRPr lang="fr-FR" sz="2000" dirty="0" smtClean="0"/>
          </a:p>
          <a:p>
            <a:pPr marL="0" indent="0" algn="just">
              <a:lnSpc>
                <a:spcPct val="80000"/>
              </a:lnSpc>
            </a:pPr>
            <a:r>
              <a:rPr lang="fr-FR" sz="2000" dirty="0" smtClean="0"/>
              <a:t>La connaissance du milieu est aussi un objectif éducatif important, car pour pratiquer cette activité, il est essentiel de comprendre l’environnement qui y est lié. On abordera donc:</a:t>
            </a:r>
          </a:p>
          <a:p>
            <a:pPr marL="365760" lvl="1" indent="0" algn="just">
              <a:lnSpc>
                <a:spcPct val="80000"/>
              </a:lnSpc>
            </a:pPr>
            <a:r>
              <a:rPr lang="fr-FR" sz="1800" dirty="0" smtClean="0"/>
              <a:t> le thème du </a:t>
            </a:r>
            <a:r>
              <a:rPr lang="fr-FR" sz="1800" b="1" dirty="0" smtClean="0"/>
              <a:t>vent</a:t>
            </a:r>
            <a:r>
              <a:rPr lang="fr-FR" sz="1800" dirty="0" smtClean="0"/>
              <a:t> en apprenant à repérer sa direction et sa force. </a:t>
            </a:r>
          </a:p>
          <a:p>
            <a:pPr marL="365760" lvl="1" indent="0" algn="just">
              <a:lnSpc>
                <a:spcPct val="80000"/>
              </a:lnSpc>
            </a:pPr>
            <a:r>
              <a:rPr lang="fr-FR" sz="1800" dirty="0" smtClean="0"/>
              <a:t> la </a:t>
            </a:r>
            <a:r>
              <a:rPr lang="fr-FR" sz="1800" b="1" dirty="0" smtClean="0"/>
              <a:t>typologie</a:t>
            </a:r>
            <a:r>
              <a:rPr lang="fr-FR" sz="1800" dirty="0" smtClean="0"/>
              <a:t> de la plage en observant les changements de celle-ci. </a:t>
            </a:r>
          </a:p>
          <a:p>
            <a:pPr marL="0" indent="0" algn="just">
              <a:lnSpc>
                <a:spcPct val="80000"/>
              </a:lnSpc>
            </a:pPr>
            <a:endParaRPr lang="fr-FR" sz="2000" dirty="0" smtClean="0"/>
          </a:p>
          <a:p>
            <a:pPr marL="0" indent="0" algn="just">
              <a:lnSpc>
                <a:spcPct val="80000"/>
              </a:lnSpc>
            </a:pPr>
            <a:r>
              <a:rPr lang="fr-FR" sz="2000" dirty="0" smtClean="0"/>
              <a:t>Différents types d’objectifs seront poursuivis : </a:t>
            </a:r>
          </a:p>
          <a:p>
            <a:pPr marL="365760" lvl="1" indent="0" algn="just">
              <a:lnSpc>
                <a:spcPct val="80000"/>
              </a:lnSpc>
            </a:pPr>
            <a:r>
              <a:rPr lang="fr-FR" sz="1800" u="sng" dirty="0" smtClean="0"/>
              <a:t>Objectifs techniques </a:t>
            </a:r>
            <a:r>
              <a:rPr lang="fr-FR" sz="1800" dirty="0" smtClean="0"/>
              <a:t>: • Gréer/dégréer • Démarrer/s’arrêter • Rouler en ligne droite • Accélérer/ralentir • Tourner dans les deux sens sans s’arrêter (premières manœuvres) • Louvoyer.</a:t>
            </a:r>
          </a:p>
          <a:p>
            <a:pPr marL="365760" lvl="1" indent="0" algn="just">
              <a:lnSpc>
                <a:spcPct val="80000"/>
              </a:lnSpc>
            </a:pPr>
            <a:r>
              <a:rPr lang="fr-FR" sz="1800" u="sng" dirty="0" smtClean="0"/>
              <a:t>Objectifs sécurité </a:t>
            </a:r>
            <a:r>
              <a:rPr lang="fr-FR" sz="1800" dirty="0" smtClean="0"/>
              <a:t>: • Respect des règles de roulage • S’équiper et équiper son char • Assurer sa sécurité et celle des autres.</a:t>
            </a:r>
          </a:p>
          <a:p>
            <a:pPr marL="365760" lvl="1" indent="0" algn="just">
              <a:lnSpc>
                <a:spcPct val="80000"/>
              </a:lnSpc>
            </a:pPr>
            <a:r>
              <a:rPr lang="fr-FR" sz="1800" u="sng" dirty="0" smtClean="0"/>
              <a:t>Objectifs environnementaux </a:t>
            </a:r>
            <a:r>
              <a:rPr lang="fr-FR" sz="1800" dirty="0" smtClean="0"/>
              <a:t>: • Observer les différentes typologies de la plage • Sentir la force du vent et sa direction.</a:t>
            </a:r>
            <a:endParaRPr lang="fr-FR" sz="2300" dirty="0"/>
          </a:p>
        </p:txBody>
      </p:sp>
      <p:sp>
        <p:nvSpPr>
          <p:cNvPr id="7" name="Espace réservé du pied de page 6"/>
          <p:cNvSpPr>
            <a:spLocks noGrp="1"/>
          </p:cNvSpPr>
          <p:nvPr>
            <p:ph type="ftr" sz="quarter" idx="11"/>
          </p:nvPr>
        </p:nvSpPr>
        <p:spPr/>
        <p:txBody>
          <a:bodyPr/>
          <a:lstStyle/>
          <a:p>
            <a:r>
              <a:rPr lang="fr-FR" smtClean="0"/>
              <a:t>Saint-Victrice, le 01 décembre 2015 CP </a:t>
            </a:r>
            <a:endParaRPr lang="fr-F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 calcmode="lin" valueType="num">
                                      <p:cBhvr>
                                        <p:cTn id="3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702058" y="845838"/>
            <a:ext cx="8229600" cy="1143000"/>
          </a:xfrm>
        </p:spPr>
        <p:txBody>
          <a:bodyPr>
            <a:normAutofit fontScale="90000"/>
          </a:bodyPr>
          <a:lstStyle/>
          <a:p>
            <a:pPr lvl="0"/>
            <a:r>
              <a:rPr lang="fr-FR" sz="4500" b="1"/>
              <a:t>La Visite </a:t>
            </a:r>
            <a:r>
              <a:rPr lang="fr-FR" sz="4500" b="1" smtClean="0"/>
              <a:t>du Havre de Blainville</a:t>
            </a:r>
            <a:r>
              <a:rPr lang="fr-FR" sz="4500"/>
              <a:t/>
            </a:r>
            <a:br>
              <a:rPr lang="fr-FR" sz="4500"/>
            </a:br>
            <a:endParaRPr lang="fr-FR" sz="4500"/>
          </a:p>
        </p:txBody>
      </p:sp>
      <p:sp>
        <p:nvSpPr>
          <p:cNvPr id="4" name="Espace réservé du contenu 4"/>
          <p:cNvSpPr txBox="1">
            <a:spLocks noGrp="1"/>
          </p:cNvSpPr>
          <p:nvPr>
            <p:ph idx="1"/>
          </p:nvPr>
        </p:nvSpPr>
        <p:spPr>
          <a:xfrm>
            <a:off x="395532" y="1484785"/>
            <a:ext cx="4464500" cy="288032"/>
          </a:xfrm>
        </p:spPr>
        <p:txBody>
          <a:bodyPr>
            <a:normAutofit fontScale="85000" lnSpcReduction="20000"/>
          </a:bodyPr>
          <a:lstStyle/>
          <a:p>
            <a:pPr marL="0" lvl="0" indent="0" algn="just">
              <a:lnSpc>
                <a:spcPct val="80000"/>
              </a:lnSpc>
              <a:buNone/>
            </a:pPr>
            <a:endParaRPr lang="fr-FR" sz="2400"/>
          </a:p>
        </p:txBody>
      </p:sp>
      <p:sp>
        <p:nvSpPr>
          <p:cNvPr id="6" name="Espace réservé du contenu 4"/>
          <p:cNvSpPr txBox="1">
            <a:spLocks noGrp="1"/>
          </p:cNvSpPr>
          <p:nvPr>
            <p:ph idx="2"/>
          </p:nvPr>
        </p:nvSpPr>
        <p:spPr>
          <a:xfrm>
            <a:off x="4139952" y="4797152"/>
            <a:ext cx="4725445" cy="2857500"/>
          </a:xfrm>
        </p:spPr>
        <p:txBody>
          <a:bodyPr>
            <a:normAutofit fontScale="85000" lnSpcReduction="20000"/>
          </a:bodyPr>
          <a:lstStyle/>
          <a:p>
            <a:pPr lvl="0" algn="just"/>
            <a:r>
              <a:rPr lang="fr-FR" sz="2400" b="1"/>
              <a:t>Approche Naturaliste (Découverte Faune et Flore locale)</a:t>
            </a:r>
          </a:p>
          <a:p>
            <a:pPr lvl="0" algn="just"/>
            <a:r>
              <a:rPr lang="fr-FR" sz="2400" b="1"/>
              <a:t>Approche géographique et </a:t>
            </a:r>
            <a:r>
              <a:rPr lang="fr-FR" sz="2400" b="1" smtClean="0"/>
              <a:t>topographique</a:t>
            </a:r>
            <a:endParaRPr lang="fr-FR" sz="2400"/>
          </a:p>
        </p:txBody>
      </p:sp>
      <p:sp>
        <p:nvSpPr>
          <p:cNvPr id="7" name="Espace réservé du pied de page 6"/>
          <p:cNvSpPr>
            <a:spLocks noGrp="1"/>
          </p:cNvSpPr>
          <p:nvPr>
            <p:ph type="ftr" sz="quarter" idx="11"/>
          </p:nvPr>
        </p:nvSpPr>
        <p:spPr/>
        <p:txBody>
          <a:bodyPr/>
          <a:lstStyle/>
          <a:p>
            <a:r>
              <a:rPr lang="fr-FR" smtClean="0"/>
              <a:t>Saint-Victrice, le 01 décembre 2015 CP </a:t>
            </a:r>
            <a:endParaRPr lang="fr-FR"/>
          </a:p>
        </p:txBody>
      </p:sp>
      <p:pic>
        <p:nvPicPr>
          <p:cNvPr id="31746" name="Picture 2" descr="havre-de-blainville-2"/>
          <p:cNvPicPr>
            <a:picLocks noChangeAspect="1" noChangeArrowheads="1"/>
          </p:cNvPicPr>
          <p:nvPr/>
        </p:nvPicPr>
        <p:blipFill>
          <a:blip r:embed="rId2" cstate="print"/>
          <a:srcRect/>
          <a:stretch>
            <a:fillRect/>
          </a:stretch>
        </p:blipFill>
        <p:spPr bwMode="auto">
          <a:xfrm>
            <a:off x="899592" y="1772970"/>
            <a:ext cx="3096344" cy="4641202"/>
          </a:xfrm>
          <a:prstGeom prst="rect">
            <a:avLst/>
          </a:prstGeom>
          <a:noFill/>
        </p:spPr>
      </p:pic>
      <p:pic>
        <p:nvPicPr>
          <p:cNvPr id="31748" name="Picture 4" descr="Vol au-dessus du littoral du Cotentin (Manche, Normandie, France)  Flight above the shores of Cotentin (Manche, Normandy, France)"/>
          <p:cNvPicPr>
            <a:picLocks noChangeAspect="1" noChangeArrowheads="1"/>
          </p:cNvPicPr>
          <p:nvPr/>
        </p:nvPicPr>
        <p:blipFill>
          <a:blip r:embed="rId3" cstate="print"/>
          <a:srcRect/>
          <a:stretch>
            <a:fillRect/>
          </a:stretch>
        </p:blipFill>
        <p:spPr bwMode="auto">
          <a:xfrm>
            <a:off x="4427984" y="1484784"/>
            <a:ext cx="4485327" cy="2920678"/>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702058" y="845838"/>
            <a:ext cx="8229600" cy="1143000"/>
          </a:xfrm>
        </p:spPr>
        <p:txBody>
          <a:bodyPr>
            <a:normAutofit fontScale="90000"/>
          </a:bodyPr>
          <a:lstStyle/>
          <a:p>
            <a:pPr lvl="0"/>
            <a:r>
              <a:rPr lang="fr-FR" sz="4500" b="1" smtClean="0"/>
              <a:t>Cerf-volant</a:t>
            </a:r>
            <a:r>
              <a:rPr lang="fr-FR" sz="4500"/>
              <a:t/>
            </a:r>
            <a:br>
              <a:rPr lang="fr-FR" sz="4500"/>
            </a:br>
            <a:endParaRPr lang="fr-FR" sz="4500"/>
          </a:p>
        </p:txBody>
      </p:sp>
      <p:sp>
        <p:nvSpPr>
          <p:cNvPr id="4" name="Espace réservé du contenu 4"/>
          <p:cNvSpPr txBox="1">
            <a:spLocks noGrp="1"/>
          </p:cNvSpPr>
          <p:nvPr>
            <p:ph idx="1"/>
          </p:nvPr>
        </p:nvSpPr>
        <p:spPr>
          <a:xfrm>
            <a:off x="395532" y="1484784"/>
            <a:ext cx="8280924" cy="1152127"/>
          </a:xfrm>
        </p:spPr>
        <p:txBody>
          <a:bodyPr>
            <a:noAutofit/>
          </a:bodyPr>
          <a:lstStyle/>
          <a:p>
            <a:pPr marL="0" indent="0" algn="just">
              <a:lnSpc>
                <a:spcPct val="80000"/>
              </a:lnSpc>
            </a:pPr>
            <a:r>
              <a:rPr lang="fr-FR" sz="2000" b="1" smtClean="0"/>
              <a:t>Élaborer une démarche d’observation et de recherche afin de réaliser un objet technique </a:t>
            </a:r>
          </a:p>
          <a:p>
            <a:pPr marL="0" indent="0" algn="just">
              <a:lnSpc>
                <a:spcPct val="80000"/>
              </a:lnSpc>
            </a:pPr>
            <a:r>
              <a:rPr lang="fr-FR" sz="2000" b="1" smtClean="0"/>
              <a:t>Appréhender les propriétés de l’air et de certains matériaux </a:t>
            </a:r>
          </a:p>
          <a:p>
            <a:pPr marL="0" indent="0" algn="just">
              <a:lnSpc>
                <a:spcPct val="80000"/>
              </a:lnSpc>
            </a:pPr>
            <a:r>
              <a:rPr lang="fr-FR" sz="2000" b="1" smtClean="0"/>
              <a:t>Élaborer une fiche technique </a:t>
            </a:r>
            <a:endParaRPr lang="fr-FR" sz="2400" b="1"/>
          </a:p>
        </p:txBody>
      </p:sp>
      <p:sp>
        <p:nvSpPr>
          <p:cNvPr id="6" name="Espace réservé du contenu 4"/>
          <p:cNvSpPr txBox="1">
            <a:spLocks noGrp="1"/>
          </p:cNvSpPr>
          <p:nvPr>
            <p:ph idx="2"/>
          </p:nvPr>
        </p:nvSpPr>
        <p:spPr>
          <a:xfrm>
            <a:off x="3923928" y="3645024"/>
            <a:ext cx="4725445" cy="2857500"/>
          </a:xfrm>
        </p:spPr>
        <p:txBody>
          <a:bodyPr>
            <a:normAutofit fontScale="85000" lnSpcReduction="20000"/>
          </a:bodyPr>
          <a:lstStyle/>
          <a:p>
            <a:pPr algn="just">
              <a:buNone/>
            </a:pPr>
            <a:r>
              <a:rPr lang="fr-FR" sz="2400" u="sng" smtClean="0"/>
              <a:t>Les effets attendus sur les enfants</a:t>
            </a:r>
          </a:p>
          <a:p>
            <a:pPr lvl="0" algn="just"/>
            <a:r>
              <a:rPr lang="fr-FR" sz="2400" smtClean="0"/>
              <a:t>Enrichissement au niveau de la langue orale, </a:t>
            </a:r>
          </a:p>
          <a:p>
            <a:pPr lvl="0" algn="just"/>
            <a:r>
              <a:rPr lang="fr-FR" sz="2200" smtClean="0"/>
              <a:t>Acquisition de vocabulaire, </a:t>
            </a:r>
          </a:p>
          <a:p>
            <a:pPr lvl="0" algn="just"/>
            <a:r>
              <a:rPr lang="fr-FR" sz="2200" smtClean="0"/>
              <a:t>Travail de groupe : respect des autres, solidarité, entraide, </a:t>
            </a:r>
          </a:p>
          <a:p>
            <a:pPr lvl="0" algn="just"/>
            <a:r>
              <a:rPr lang="fr-FR" sz="2200" smtClean="0"/>
              <a:t>Apprentissage du travail en autonomie, </a:t>
            </a:r>
          </a:p>
          <a:p>
            <a:pPr lvl="0" algn="just"/>
            <a:r>
              <a:rPr lang="fr-FR" sz="2200" smtClean="0"/>
              <a:t>Vivre des apprentissages de lecture hors manuel scolaire, </a:t>
            </a:r>
          </a:p>
          <a:p>
            <a:pPr lvl="0" algn="just"/>
            <a:r>
              <a:rPr lang="fr-FR" sz="2200" smtClean="0"/>
              <a:t>Pratique d'un sport de plein-air.</a:t>
            </a:r>
            <a:endParaRPr lang="fr-FR" sz="2200"/>
          </a:p>
        </p:txBody>
      </p:sp>
      <p:sp>
        <p:nvSpPr>
          <p:cNvPr id="7" name="Espace réservé du pied de page 6"/>
          <p:cNvSpPr>
            <a:spLocks noGrp="1"/>
          </p:cNvSpPr>
          <p:nvPr>
            <p:ph type="ftr" sz="quarter" idx="11"/>
          </p:nvPr>
        </p:nvSpPr>
        <p:spPr/>
        <p:txBody>
          <a:bodyPr/>
          <a:lstStyle/>
          <a:p>
            <a:r>
              <a:rPr lang="fr-FR" smtClean="0"/>
              <a:t>Saint-Victrice, le 01 décembre 2015 CP </a:t>
            </a:r>
            <a:endParaRPr lang="fr-FR"/>
          </a:p>
        </p:txBody>
      </p:sp>
      <p:pic>
        <p:nvPicPr>
          <p:cNvPr id="56322" name="Picture 2" descr="C:\Users\Celine\Pictures\Desktop\Blainville\DSC02858.JPG"/>
          <p:cNvPicPr>
            <a:picLocks noChangeAspect="1" noChangeArrowheads="1"/>
          </p:cNvPicPr>
          <p:nvPr/>
        </p:nvPicPr>
        <p:blipFill>
          <a:blip r:embed="rId2" cstate="print"/>
          <a:srcRect/>
          <a:stretch>
            <a:fillRect/>
          </a:stretch>
        </p:blipFill>
        <p:spPr bwMode="auto">
          <a:xfrm>
            <a:off x="179512" y="2708920"/>
            <a:ext cx="1800200" cy="1350150"/>
          </a:xfrm>
          <a:prstGeom prst="rect">
            <a:avLst/>
          </a:prstGeom>
          <a:noFill/>
        </p:spPr>
      </p:pic>
      <p:pic>
        <p:nvPicPr>
          <p:cNvPr id="56323" name="Picture 3" descr="C:\Users\Celine\Pictures\Desktop\Blainville\DSC02864.JPG"/>
          <p:cNvPicPr>
            <a:picLocks noChangeAspect="1" noChangeArrowheads="1"/>
          </p:cNvPicPr>
          <p:nvPr/>
        </p:nvPicPr>
        <p:blipFill>
          <a:blip r:embed="rId3" cstate="print"/>
          <a:srcRect/>
          <a:stretch>
            <a:fillRect/>
          </a:stretch>
        </p:blipFill>
        <p:spPr bwMode="auto">
          <a:xfrm rot="799214">
            <a:off x="1115616" y="4437112"/>
            <a:ext cx="2101379" cy="1576034"/>
          </a:xfrm>
          <a:prstGeom prst="rect">
            <a:avLst/>
          </a:prstGeom>
          <a:noFill/>
        </p:spPr>
      </p:pic>
      <p:pic>
        <p:nvPicPr>
          <p:cNvPr id="56324" name="Picture 4" descr="C:\Users\Celine\Pictures\Desktop\Blainville\DSC02861.JPG"/>
          <p:cNvPicPr>
            <a:picLocks noChangeAspect="1" noChangeArrowheads="1"/>
          </p:cNvPicPr>
          <p:nvPr/>
        </p:nvPicPr>
        <p:blipFill>
          <a:blip r:embed="rId4" cstate="print"/>
          <a:srcRect/>
          <a:stretch>
            <a:fillRect/>
          </a:stretch>
        </p:blipFill>
        <p:spPr bwMode="auto">
          <a:xfrm rot="21161133">
            <a:off x="6947540" y="2303784"/>
            <a:ext cx="1632180" cy="1224135"/>
          </a:xfrm>
          <a:prstGeom prst="rect">
            <a:avLst/>
          </a:prstGeom>
          <a:noFill/>
        </p:spPr>
      </p:pic>
      <p:pic>
        <p:nvPicPr>
          <p:cNvPr id="56326" name="Picture 6" descr="http://www.lemauricien.com/sites/default/files/imagecache/400xY/article/2013/03/23/cerf_volant.jpg"/>
          <p:cNvPicPr>
            <a:picLocks noChangeAspect="1" noChangeArrowheads="1"/>
          </p:cNvPicPr>
          <p:nvPr/>
        </p:nvPicPr>
        <p:blipFill>
          <a:blip r:embed="rId5" cstate="print"/>
          <a:srcRect/>
          <a:stretch>
            <a:fillRect/>
          </a:stretch>
        </p:blipFill>
        <p:spPr bwMode="auto">
          <a:xfrm rot="21012021">
            <a:off x="5042612" y="-124157"/>
            <a:ext cx="2376264" cy="1502988"/>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p:cTn id="4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 calcmode="lin" valueType="num">
                                      <p:cBhvr>
                                        <p:cTn id="4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 calcmode="lin" valueType="num">
                                      <p:cBhvr>
                                        <p:cTn id="5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6" end="6"/>
                                            </p:txEl>
                                          </p:spTgt>
                                        </p:tgtEl>
                                        <p:attrNameLst>
                                          <p:attrName>style.visibility</p:attrName>
                                        </p:attrNameLst>
                                      </p:cBhvr>
                                      <p:to>
                                        <p:strVal val="visible"/>
                                      </p:to>
                                    </p:set>
                                    <p:anim calcmode="lin" valueType="num">
                                      <p:cBhvr>
                                        <p:cTn id="6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6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755577" y="756144"/>
            <a:ext cx="8823164" cy="1143000"/>
          </a:xfrm>
        </p:spPr>
        <p:txBody>
          <a:bodyPr>
            <a:normAutofit fontScale="90000"/>
          </a:bodyPr>
          <a:lstStyle/>
          <a:p>
            <a:pPr lvl="0"/>
            <a:r>
              <a:rPr lang="fr-FR" sz="4500" b="1" dirty="0"/>
              <a:t>Veillées</a:t>
            </a:r>
            <a:r>
              <a:rPr lang="fr-FR" sz="4500" dirty="0"/>
              <a:t/>
            </a:r>
            <a:br>
              <a:rPr lang="fr-FR" sz="4500" dirty="0"/>
            </a:br>
            <a:endParaRPr lang="fr-FR" sz="4500" dirty="0"/>
          </a:p>
        </p:txBody>
      </p:sp>
      <p:sp>
        <p:nvSpPr>
          <p:cNvPr id="3" name="Espace réservé du contenu 3"/>
          <p:cNvSpPr txBox="1">
            <a:spLocks noGrp="1"/>
          </p:cNvSpPr>
          <p:nvPr>
            <p:ph idx="1"/>
          </p:nvPr>
        </p:nvSpPr>
        <p:spPr>
          <a:xfrm>
            <a:off x="179515" y="1268757"/>
            <a:ext cx="8724262" cy="3168350"/>
          </a:xfrm>
        </p:spPr>
        <p:txBody>
          <a:bodyPr/>
          <a:lstStyle/>
          <a:p>
            <a:pPr marL="0" lvl="0" indent="0">
              <a:lnSpc>
                <a:spcPct val="90000"/>
              </a:lnSpc>
              <a:buNone/>
            </a:pPr>
            <a:r>
              <a:rPr lang="fr-FR" sz="2400" dirty="0"/>
              <a:t>Les veillées </a:t>
            </a:r>
            <a:r>
              <a:rPr lang="fr-FR" sz="2400" dirty="0" smtClean="0"/>
              <a:t>sont </a:t>
            </a:r>
            <a:r>
              <a:rPr lang="fr-FR" sz="2400" dirty="0"/>
              <a:t>organisées par les animateurs en concertation avec les </a:t>
            </a:r>
            <a:r>
              <a:rPr lang="fr-FR" sz="2400" dirty="0" smtClean="0"/>
              <a:t>enseignants.</a:t>
            </a:r>
            <a:endParaRPr lang="fr-FR" sz="2400" dirty="0"/>
          </a:p>
          <a:p>
            <a:pPr marL="0" lvl="0" indent="0">
              <a:lnSpc>
                <a:spcPct val="90000"/>
              </a:lnSpc>
              <a:buNone/>
            </a:pPr>
            <a:endParaRPr lang="fr-FR" sz="2400" i="1" dirty="0"/>
          </a:p>
          <a:p>
            <a:pPr lvl="0">
              <a:lnSpc>
                <a:spcPct val="90000"/>
              </a:lnSpc>
            </a:pPr>
            <a:r>
              <a:rPr lang="fr-FR" sz="2400" dirty="0" smtClean="0"/>
              <a:t>Soirée grands jeux</a:t>
            </a:r>
          </a:p>
          <a:p>
            <a:pPr lvl="0">
              <a:lnSpc>
                <a:spcPct val="90000"/>
              </a:lnSpc>
            </a:pPr>
            <a:r>
              <a:rPr lang="fr-FR" sz="2400" smtClean="0"/>
              <a:t>BOUM</a:t>
            </a:r>
            <a:endParaRPr lang="fr-FR" sz="2400" dirty="0" smtClean="0"/>
          </a:p>
          <a:p>
            <a:pPr lvl="0">
              <a:lnSpc>
                <a:spcPct val="90000"/>
              </a:lnSpc>
            </a:pPr>
            <a:r>
              <a:rPr lang="fr-FR" sz="2400" dirty="0" smtClean="0"/>
              <a:t>Soirée contes et légendes de la mer</a:t>
            </a:r>
          </a:p>
          <a:p>
            <a:pPr lvl="0">
              <a:lnSpc>
                <a:spcPct val="90000"/>
              </a:lnSpc>
            </a:pPr>
            <a:endParaRPr lang="fr-FR" sz="2400" dirty="0"/>
          </a:p>
          <a:p>
            <a:pPr marL="0" lvl="0" indent="0">
              <a:lnSpc>
                <a:spcPct val="90000"/>
              </a:lnSpc>
              <a:buNone/>
            </a:pPr>
            <a:endParaRPr lang="fr-FR" sz="2400" dirty="0"/>
          </a:p>
          <a:p>
            <a:pPr marL="0" lvl="0" indent="0">
              <a:lnSpc>
                <a:spcPct val="90000"/>
              </a:lnSpc>
              <a:buNone/>
            </a:pPr>
            <a:endParaRPr lang="fr-FR" sz="2400" dirty="0"/>
          </a:p>
        </p:txBody>
      </p:sp>
      <p:sp>
        <p:nvSpPr>
          <p:cNvPr id="10" name="Espace réservé du pied de page 9"/>
          <p:cNvSpPr>
            <a:spLocks noGrp="1"/>
          </p:cNvSpPr>
          <p:nvPr>
            <p:ph type="ftr" sz="quarter" idx="11"/>
          </p:nvPr>
        </p:nvSpPr>
        <p:spPr/>
        <p:txBody>
          <a:bodyPr/>
          <a:lstStyle/>
          <a:p>
            <a:r>
              <a:rPr lang="fr-FR" smtClean="0"/>
              <a:t>Saint-Victrice, le 01 décembre 2015 CP </a:t>
            </a:r>
            <a:endParaRPr lang="fr-F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755577" y="620685"/>
            <a:ext cx="8823164" cy="1143000"/>
          </a:xfrm>
        </p:spPr>
        <p:txBody>
          <a:bodyPr>
            <a:normAutofit fontScale="90000"/>
          </a:bodyPr>
          <a:lstStyle/>
          <a:p>
            <a:pPr lvl="0"/>
            <a:r>
              <a:rPr lang="fr-FR" sz="4500" b="1" dirty="0" smtClean="0"/>
              <a:t>Carnet </a:t>
            </a:r>
            <a:r>
              <a:rPr lang="fr-FR" sz="4500" b="1" dirty="0"/>
              <a:t>de Bord</a:t>
            </a:r>
            <a:r>
              <a:rPr lang="fr-FR" sz="4500" dirty="0"/>
              <a:t/>
            </a:r>
            <a:br>
              <a:rPr lang="fr-FR" sz="4500" dirty="0"/>
            </a:br>
            <a:endParaRPr lang="fr-FR" sz="4500" dirty="0"/>
          </a:p>
        </p:txBody>
      </p:sp>
      <p:sp>
        <p:nvSpPr>
          <p:cNvPr id="3" name="Espace réservé du contenu 3"/>
          <p:cNvSpPr txBox="1">
            <a:spLocks noGrp="1"/>
          </p:cNvSpPr>
          <p:nvPr>
            <p:ph idx="1"/>
          </p:nvPr>
        </p:nvSpPr>
        <p:spPr>
          <a:xfrm>
            <a:off x="35496" y="3224892"/>
            <a:ext cx="4824532" cy="3168350"/>
          </a:xfrm>
        </p:spPr>
        <p:txBody>
          <a:bodyPr/>
          <a:lstStyle/>
          <a:p>
            <a:pPr marL="0" lvl="0" indent="0" algn="just">
              <a:buNone/>
            </a:pPr>
            <a:r>
              <a:rPr lang="fr-FR" sz="2000" dirty="0"/>
              <a:t>Chaque enfant disposera d’un petit carnet de bord à partir duquel nous travaillerons lors du temps classe. Il permet de formuler le vécu de la journée, de prendre du recul, de compiler ses souvenirs et de trouver des informations sur les activités réalisées.</a:t>
            </a:r>
          </a:p>
          <a:p>
            <a:pPr marL="0" lvl="0" indent="0">
              <a:buNone/>
            </a:pPr>
            <a:endParaRPr lang="fr-FR" dirty="0"/>
          </a:p>
        </p:txBody>
      </p:sp>
      <p:pic>
        <p:nvPicPr>
          <p:cNvPr id="4" name="Image 2"/>
          <p:cNvPicPr>
            <a:picLocks noChangeAspect="1"/>
          </p:cNvPicPr>
          <p:nvPr/>
        </p:nvPicPr>
        <p:blipFill>
          <a:blip r:embed="rId2" cstate="print"/>
          <a:stretch>
            <a:fillRect/>
          </a:stretch>
        </p:blipFill>
        <p:spPr>
          <a:xfrm rot="20672493">
            <a:off x="5232851" y="1417405"/>
            <a:ext cx="3432418" cy="3849047"/>
          </a:xfrm>
          <a:prstGeom prst="rect">
            <a:avLst/>
          </a:prstGeom>
          <a:solidFill>
            <a:srgbClr val="EDEDED"/>
          </a:solidFill>
          <a:ln w="190496">
            <a:solidFill>
              <a:srgbClr val="FFFFFF"/>
            </a:solidFill>
            <a:prstDash val="solid"/>
            <a:miter/>
          </a:ln>
          <a:effectLst>
            <a:outerShdw dist="50803" dir="12900142" algn="tl">
              <a:srgbClr val="000000">
                <a:alpha val="30000"/>
              </a:srgbClr>
            </a:outerShdw>
          </a:effectLst>
        </p:spPr>
      </p:pic>
      <p:sp>
        <p:nvSpPr>
          <p:cNvPr id="6" name="Espace réservé du pied de page 5"/>
          <p:cNvSpPr>
            <a:spLocks noGrp="1"/>
          </p:cNvSpPr>
          <p:nvPr>
            <p:ph type="ftr" sz="quarter" idx="11"/>
          </p:nvPr>
        </p:nvSpPr>
        <p:spPr/>
        <p:txBody>
          <a:bodyPr/>
          <a:lstStyle/>
          <a:p>
            <a:r>
              <a:rPr lang="fr-FR" smtClean="0"/>
              <a:t>Saint-Victrice, le 01 décembre 2015 CP </a:t>
            </a:r>
            <a:endParaRPr lang="fr-F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116632"/>
            <a:ext cx="8229600" cy="1143000"/>
          </a:xfrm>
        </p:spPr>
        <p:txBody>
          <a:bodyPr>
            <a:normAutofit/>
          </a:bodyPr>
          <a:lstStyle/>
          <a:p>
            <a:r>
              <a:rPr lang="fr-FR" sz="4100" b="1" dirty="0" smtClean="0"/>
              <a:t>Emploi du temps 23 mars</a:t>
            </a:r>
            <a:endParaRPr lang="fr-FR" sz="4100" dirty="0"/>
          </a:p>
        </p:txBody>
      </p:sp>
      <p:sp>
        <p:nvSpPr>
          <p:cNvPr id="3" name="Espace réservé du contenu 2"/>
          <p:cNvSpPr>
            <a:spLocks noGrp="1"/>
          </p:cNvSpPr>
          <p:nvPr>
            <p:ph idx="1"/>
          </p:nvPr>
        </p:nvSpPr>
        <p:spPr>
          <a:xfrm>
            <a:off x="323528" y="1556792"/>
            <a:ext cx="8640960" cy="4389120"/>
          </a:xfrm>
        </p:spPr>
        <p:txBody>
          <a:bodyPr>
            <a:normAutofit fontScale="85000" lnSpcReduction="20000"/>
          </a:bodyPr>
          <a:lstStyle/>
          <a:p>
            <a:pPr lvl="1"/>
            <a:r>
              <a:rPr lang="fr-FR" sz="2600" dirty="0" smtClean="0"/>
              <a:t>7h00: départ de l’école</a:t>
            </a:r>
          </a:p>
          <a:p>
            <a:pPr lvl="1"/>
            <a:r>
              <a:rPr lang="fr-FR" sz="2600" dirty="0" smtClean="0"/>
              <a:t>10h30/11h00: arrivée prévue au centre le </a:t>
            </a:r>
            <a:r>
              <a:rPr lang="fr-FR" sz="2600" dirty="0" err="1" smtClean="0"/>
              <a:t>Sénéquet</a:t>
            </a:r>
            <a:r>
              <a:rPr lang="fr-FR" sz="2600" dirty="0" smtClean="0"/>
              <a:t>, installation dans les chambres</a:t>
            </a:r>
          </a:p>
          <a:p>
            <a:pPr lvl="1"/>
            <a:r>
              <a:rPr lang="fr-FR" sz="2600" dirty="0" smtClean="0"/>
              <a:t>12h30: déjeuner</a:t>
            </a:r>
          </a:p>
          <a:p>
            <a:pPr lvl="1"/>
            <a:r>
              <a:rPr lang="fr-FR" sz="2600" dirty="0" smtClean="0"/>
              <a:t>14h00: début des activités: </a:t>
            </a:r>
          </a:p>
          <a:p>
            <a:pPr lvl="3"/>
            <a:r>
              <a:rPr lang="fr-FR" sz="2600" dirty="0" smtClean="0"/>
              <a:t>pêche à pied: </a:t>
            </a:r>
            <a:r>
              <a:rPr lang="fr-FR" sz="2600" dirty="0" err="1" smtClean="0"/>
              <a:t>cp</a:t>
            </a:r>
            <a:r>
              <a:rPr lang="fr-FR" sz="2600" dirty="0" smtClean="0"/>
              <a:t>/ce1/ce2</a:t>
            </a:r>
          </a:p>
          <a:p>
            <a:pPr lvl="3"/>
            <a:r>
              <a:rPr lang="fr-FR" sz="2600" dirty="0" smtClean="0"/>
              <a:t>char à voile/pêche à pied: cm</a:t>
            </a:r>
          </a:p>
          <a:p>
            <a:pPr lvl="1"/>
            <a:r>
              <a:rPr lang="fr-FR" sz="2600" dirty="0" smtClean="0"/>
              <a:t>16h30/17h00: goûter</a:t>
            </a:r>
          </a:p>
          <a:p>
            <a:pPr lvl="1"/>
            <a:r>
              <a:rPr lang="fr-FR" sz="2600" dirty="0" smtClean="0"/>
              <a:t>17h00: jeux sur la plage et/ou terrains de sport</a:t>
            </a:r>
          </a:p>
          <a:p>
            <a:pPr lvl="1"/>
            <a:r>
              <a:rPr lang="fr-FR" sz="2600" dirty="0" smtClean="0"/>
              <a:t>18h00: douche</a:t>
            </a:r>
          </a:p>
          <a:p>
            <a:pPr lvl="1"/>
            <a:r>
              <a:rPr lang="fr-FR" sz="2600" dirty="0" smtClean="0"/>
              <a:t>19h00: dîner</a:t>
            </a:r>
          </a:p>
          <a:p>
            <a:pPr lvl="1"/>
            <a:r>
              <a:rPr lang="fr-FR" sz="2600" dirty="0" smtClean="0"/>
              <a:t>20h00: soirée grands jeux</a:t>
            </a:r>
          </a:p>
          <a:p>
            <a:pPr lvl="1"/>
            <a:r>
              <a:rPr lang="fr-FR" sz="2600" dirty="0" smtClean="0"/>
              <a:t>21h00/21h30: coucher!</a:t>
            </a:r>
          </a:p>
          <a:p>
            <a:pPr lvl="1"/>
            <a:endParaRPr lang="fr-FR" dirty="0" smtClean="0"/>
          </a:p>
          <a:p>
            <a:pPr lvl="3"/>
            <a:endParaRPr lang="fr-FR" dirty="0"/>
          </a:p>
        </p:txBody>
      </p:sp>
      <p:sp>
        <p:nvSpPr>
          <p:cNvPr id="4" name="Espace réservé du pied de page 3"/>
          <p:cNvSpPr>
            <a:spLocks noGrp="1"/>
          </p:cNvSpPr>
          <p:nvPr>
            <p:ph type="ftr" sz="quarter" idx="11"/>
          </p:nvPr>
        </p:nvSpPr>
        <p:spPr/>
        <p:txBody>
          <a:bodyPr/>
          <a:lstStyle/>
          <a:p>
            <a:r>
              <a:rPr lang="fr-FR" smtClean="0"/>
              <a:t>Saint-Victrice, le 01 décembre 2015 CP </a:t>
            </a:r>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2920" y="-19050"/>
            <a:ext cx="8229600" cy="1143000"/>
          </a:xfrm>
        </p:spPr>
        <p:txBody>
          <a:bodyPr>
            <a:normAutofit/>
          </a:bodyPr>
          <a:lstStyle/>
          <a:p>
            <a:r>
              <a:rPr lang="fr-FR" sz="4100" b="1" dirty="0" smtClean="0"/>
              <a:t>Emploi du temps 24 mars</a:t>
            </a:r>
            <a:endParaRPr lang="fr-FR" sz="4100" dirty="0"/>
          </a:p>
        </p:txBody>
      </p:sp>
      <p:sp>
        <p:nvSpPr>
          <p:cNvPr id="3" name="Espace réservé du contenu 2"/>
          <p:cNvSpPr>
            <a:spLocks noGrp="1"/>
          </p:cNvSpPr>
          <p:nvPr>
            <p:ph idx="1"/>
          </p:nvPr>
        </p:nvSpPr>
        <p:spPr>
          <a:xfrm>
            <a:off x="0" y="1143000"/>
            <a:ext cx="8712968" cy="5805264"/>
          </a:xfrm>
        </p:spPr>
        <p:txBody>
          <a:bodyPr>
            <a:normAutofit fontScale="25000" lnSpcReduction="20000"/>
          </a:bodyPr>
          <a:lstStyle/>
          <a:p>
            <a:pPr lvl="1"/>
            <a:r>
              <a:rPr lang="fr-FR" sz="7200" dirty="0" smtClean="0"/>
              <a:t>7h00: lever</a:t>
            </a:r>
          </a:p>
          <a:p>
            <a:pPr lvl="1"/>
            <a:r>
              <a:rPr lang="fr-FR" sz="7200" dirty="0" smtClean="0"/>
              <a:t>8h00: petit-déjeuner</a:t>
            </a:r>
          </a:p>
          <a:p>
            <a:pPr lvl="1"/>
            <a:r>
              <a:rPr lang="fr-FR" sz="7200" dirty="0" smtClean="0"/>
              <a:t>9h30: début des activités</a:t>
            </a:r>
          </a:p>
          <a:p>
            <a:pPr lvl="3"/>
            <a:r>
              <a:rPr lang="fr-FR" sz="7200" dirty="0" smtClean="0"/>
              <a:t>Parc à huitres: cm1//cm2/cm1</a:t>
            </a:r>
          </a:p>
          <a:p>
            <a:pPr lvl="3"/>
            <a:r>
              <a:rPr lang="fr-FR" sz="7200" dirty="0" smtClean="0"/>
              <a:t>Chapelle des marins: cm2</a:t>
            </a:r>
          </a:p>
          <a:p>
            <a:pPr lvl="3"/>
            <a:r>
              <a:rPr lang="fr-FR" sz="7200" dirty="0" smtClean="0"/>
              <a:t>Havre de Blainville: ce2</a:t>
            </a:r>
          </a:p>
          <a:p>
            <a:pPr lvl="3"/>
            <a:r>
              <a:rPr lang="fr-FR" sz="7200" dirty="0" smtClean="0"/>
              <a:t>Cerf-volant: </a:t>
            </a:r>
            <a:r>
              <a:rPr lang="fr-FR" sz="7200" dirty="0" err="1" smtClean="0"/>
              <a:t>cp</a:t>
            </a:r>
            <a:r>
              <a:rPr lang="fr-FR" sz="7200" dirty="0" smtClean="0"/>
              <a:t>/ce1</a:t>
            </a:r>
          </a:p>
          <a:p>
            <a:pPr lvl="1"/>
            <a:r>
              <a:rPr lang="fr-FR" sz="7200" dirty="0" smtClean="0"/>
              <a:t>12h00: déjeuner</a:t>
            </a:r>
          </a:p>
          <a:p>
            <a:pPr lvl="1"/>
            <a:r>
              <a:rPr lang="fr-FR" sz="7200" dirty="0" smtClean="0"/>
              <a:t>14h00: début des activités</a:t>
            </a:r>
          </a:p>
          <a:p>
            <a:pPr lvl="3"/>
            <a:r>
              <a:rPr lang="fr-FR" sz="7200" dirty="0" smtClean="0"/>
              <a:t>Char à voile/pêche à pied: cm</a:t>
            </a:r>
          </a:p>
          <a:p>
            <a:pPr lvl="3"/>
            <a:r>
              <a:rPr lang="fr-FR" sz="7200" dirty="0" smtClean="0"/>
              <a:t>Parc à huitres: ce2</a:t>
            </a:r>
          </a:p>
          <a:p>
            <a:pPr lvl="3"/>
            <a:r>
              <a:rPr lang="fr-FR" sz="7200" dirty="0" smtClean="0"/>
              <a:t>Chapelle des marins: </a:t>
            </a:r>
            <a:r>
              <a:rPr lang="fr-FR" sz="7200" dirty="0" err="1" smtClean="0"/>
              <a:t>cp</a:t>
            </a:r>
            <a:endParaRPr lang="fr-FR" sz="7200" dirty="0" smtClean="0"/>
          </a:p>
          <a:p>
            <a:pPr lvl="3"/>
            <a:r>
              <a:rPr lang="fr-FR" sz="7200" dirty="0" smtClean="0"/>
              <a:t>Havre de Blainville: ce1</a:t>
            </a:r>
          </a:p>
          <a:p>
            <a:pPr lvl="3"/>
            <a:r>
              <a:rPr lang="fr-FR" sz="7200" dirty="0" smtClean="0"/>
              <a:t>Cerf-volant: </a:t>
            </a:r>
            <a:r>
              <a:rPr lang="fr-FR" sz="7200" dirty="0" err="1" smtClean="0"/>
              <a:t>cp</a:t>
            </a:r>
            <a:r>
              <a:rPr lang="fr-FR" sz="7200" dirty="0" smtClean="0"/>
              <a:t>/ce1/ce2</a:t>
            </a:r>
          </a:p>
          <a:p>
            <a:pPr lvl="1"/>
            <a:r>
              <a:rPr lang="fr-FR" sz="7200" dirty="0" smtClean="0"/>
              <a:t>16h30/17h00: goûter</a:t>
            </a:r>
          </a:p>
          <a:p>
            <a:pPr lvl="1"/>
            <a:r>
              <a:rPr lang="fr-FR" sz="7200" dirty="0" smtClean="0"/>
              <a:t>17h00: jeux sur la plage et/ou terrains de sport</a:t>
            </a:r>
          </a:p>
          <a:p>
            <a:pPr lvl="1"/>
            <a:r>
              <a:rPr lang="fr-FR" sz="7200" dirty="0" smtClean="0"/>
              <a:t>18h00: douche</a:t>
            </a:r>
          </a:p>
          <a:p>
            <a:pPr lvl="1"/>
            <a:r>
              <a:rPr lang="fr-FR" sz="7200" dirty="0" smtClean="0"/>
              <a:t>19h00: dîner</a:t>
            </a:r>
          </a:p>
          <a:p>
            <a:pPr lvl="1"/>
            <a:r>
              <a:rPr lang="fr-FR" sz="7200" dirty="0" smtClean="0"/>
              <a:t>20h00: Boom</a:t>
            </a:r>
          </a:p>
          <a:p>
            <a:pPr lvl="1"/>
            <a:r>
              <a:rPr lang="fr-FR" sz="7200" dirty="0" smtClean="0"/>
              <a:t>21h00/21h30: coucher!</a:t>
            </a:r>
          </a:p>
          <a:p>
            <a:pPr lvl="1"/>
            <a:endParaRPr lang="fr-FR" dirty="0" smtClean="0"/>
          </a:p>
          <a:p>
            <a:pPr lvl="3"/>
            <a:endParaRPr lang="fr-FR" dirty="0"/>
          </a:p>
        </p:txBody>
      </p:sp>
      <p:sp>
        <p:nvSpPr>
          <p:cNvPr id="4" name="Espace réservé du pied de page 3"/>
          <p:cNvSpPr>
            <a:spLocks noGrp="1"/>
          </p:cNvSpPr>
          <p:nvPr>
            <p:ph type="ftr" sz="quarter" idx="11"/>
          </p:nvPr>
        </p:nvSpPr>
        <p:spPr/>
        <p:txBody>
          <a:bodyPr/>
          <a:lstStyle/>
          <a:p>
            <a:r>
              <a:rPr lang="fr-FR" dirty="0" smtClean="0"/>
              <a:t>Saint-Victrice, le 01 décembre 2015 CP </a:t>
            </a: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90264"/>
            <a:ext cx="8229600" cy="1143000"/>
          </a:xfrm>
        </p:spPr>
        <p:txBody>
          <a:bodyPr>
            <a:normAutofit/>
          </a:bodyPr>
          <a:lstStyle/>
          <a:p>
            <a:r>
              <a:rPr lang="fr-FR" sz="4100" b="1" dirty="0" smtClean="0"/>
              <a:t>Emploi du temps 25 mars</a:t>
            </a:r>
            <a:endParaRPr lang="fr-FR" sz="4100" dirty="0"/>
          </a:p>
        </p:txBody>
      </p:sp>
      <p:sp>
        <p:nvSpPr>
          <p:cNvPr id="3" name="Espace réservé du contenu 2"/>
          <p:cNvSpPr>
            <a:spLocks noGrp="1"/>
          </p:cNvSpPr>
          <p:nvPr>
            <p:ph idx="1"/>
          </p:nvPr>
        </p:nvSpPr>
        <p:spPr>
          <a:xfrm>
            <a:off x="0" y="1052736"/>
            <a:ext cx="8712968" cy="5805264"/>
          </a:xfrm>
        </p:spPr>
        <p:txBody>
          <a:bodyPr>
            <a:normAutofit fontScale="25000" lnSpcReduction="20000"/>
          </a:bodyPr>
          <a:lstStyle/>
          <a:p>
            <a:pPr lvl="1"/>
            <a:r>
              <a:rPr lang="fr-FR" sz="7200" dirty="0" smtClean="0"/>
              <a:t>7h00: lever</a:t>
            </a:r>
          </a:p>
          <a:p>
            <a:pPr lvl="1"/>
            <a:r>
              <a:rPr lang="fr-FR" sz="7200" dirty="0" smtClean="0"/>
              <a:t>8h00: petit-déjeuner</a:t>
            </a:r>
          </a:p>
          <a:p>
            <a:pPr lvl="1"/>
            <a:r>
              <a:rPr lang="fr-FR" sz="7200" dirty="0" smtClean="0"/>
              <a:t>9h30: début des activités</a:t>
            </a:r>
          </a:p>
          <a:p>
            <a:pPr lvl="3"/>
            <a:r>
              <a:rPr lang="fr-FR" sz="7200" dirty="0" smtClean="0"/>
              <a:t>Parc à huitres: cm2/ce1</a:t>
            </a:r>
          </a:p>
          <a:p>
            <a:pPr lvl="3"/>
            <a:r>
              <a:rPr lang="fr-FR" sz="7200" dirty="0" smtClean="0"/>
              <a:t>Chapelle des marins: cm2/cm1//cm1</a:t>
            </a:r>
          </a:p>
          <a:p>
            <a:pPr lvl="3"/>
            <a:r>
              <a:rPr lang="fr-FR" sz="7200" dirty="0" smtClean="0"/>
              <a:t>Havre de Blainville: </a:t>
            </a:r>
            <a:r>
              <a:rPr lang="fr-FR" sz="7200" dirty="0" err="1" smtClean="0"/>
              <a:t>cp</a:t>
            </a:r>
            <a:endParaRPr lang="fr-FR" sz="7200" dirty="0" smtClean="0"/>
          </a:p>
          <a:p>
            <a:pPr lvl="3"/>
            <a:r>
              <a:rPr lang="fr-FR" sz="7200" dirty="0" smtClean="0"/>
              <a:t>Cerf-volant: ce2</a:t>
            </a:r>
          </a:p>
          <a:p>
            <a:pPr lvl="1"/>
            <a:r>
              <a:rPr lang="fr-FR" sz="7200" dirty="0" smtClean="0"/>
              <a:t>12h00: déjeuner</a:t>
            </a:r>
          </a:p>
          <a:p>
            <a:pPr lvl="1"/>
            <a:r>
              <a:rPr lang="fr-FR" sz="7200" dirty="0" smtClean="0"/>
              <a:t>14h00: début des activités</a:t>
            </a:r>
          </a:p>
          <a:p>
            <a:pPr lvl="3"/>
            <a:r>
              <a:rPr lang="fr-FR" sz="7200" dirty="0" smtClean="0"/>
              <a:t>Char à voile/pêche à pied: cm</a:t>
            </a:r>
          </a:p>
          <a:p>
            <a:pPr lvl="3"/>
            <a:r>
              <a:rPr lang="fr-FR" sz="7200" dirty="0" smtClean="0"/>
              <a:t>Parc à huitres: </a:t>
            </a:r>
            <a:r>
              <a:rPr lang="fr-FR" sz="7200" dirty="0" err="1" smtClean="0"/>
              <a:t>cp</a:t>
            </a:r>
            <a:r>
              <a:rPr lang="fr-FR" sz="7200" dirty="0" smtClean="0"/>
              <a:t>/ce2</a:t>
            </a:r>
          </a:p>
          <a:p>
            <a:pPr lvl="3"/>
            <a:r>
              <a:rPr lang="fr-FR" sz="7200" dirty="0" smtClean="0"/>
              <a:t>Chapelle des marins: ce1/ce2</a:t>
            </a:r>
          </a:p>
          <a:p>
            <a:pPr lvl="3"/>
            <a:r>
              <a:rPr lang="fr-FR" sz="7200" dirty="0" smtClean="0"/>
              <a:t>Havre de Blainville: ce1</a:t>
            </a:r>
          </a:p>
          <a:p>
            <a:pPr lvl="3"/>
            <a:r>
              <a:rPr lang="fr-FR" sz="7200" dirty="0" smtClean="0"/>
              <a:t>Cerf-volant: </a:t>
            </a:r>
            <a:r>
              <a:rPr lang="fr-FR" sz="7200" dirty="0" err="1" smtClean="0"/>
              <a:t>cp</a:t>
            </a:r>
            <a:r>
              <a:rPr lang="fr-FR" sz="7200" dirty="0" smtClean="0"/>
              <a:t>/ce1/ce2</a:t>
            </a:r>
          </a:p>
          <a:p>
            <a:pPr lvl="1"/>
            <a:r>
              <a:rPr lang="fr-FR" sz="7200" dirty="0" smtClean="0"/>
              <a:t>16h30/17h00: goûter</a:t>
            </a:r>
          </a:p>
          <a:p>
            <a:pPr lvl="1"/>
            <a:r>
              <a:rPr lang="fr-FR" sz="7200" dirty="0" smtClean="0"/>
              <a:t>17h00: jeux sur la plage et/ou terrains de sport</a:t>
            </a:r>
          </a:p>
          <a:p>
            <a:pPr lvl="1"/>
            <a:r>
              <a:rPr lang="fr-FR" sz="7200" dirty="0" smtClean="0"/>
              <a:t>18h00: douche/préparation des valises</a:t>
            </a:r>
          </a:p>
          <a:p>
            <a:pPr lvl="1"/>
            <a:r>
              <a:rPr lang="fr-FR" sz="7200" dirty="0" smtClean="0"/>
              <a:t>19h00: dîner</a:t>
            </a:r>
          </a:p>
          <a:p>
            <a:pPr lvl="1"/>
            <a:r>
              <a:rPr lang="fr-FR" sz="7200" dirty="0" smtClean="0"/>
              <a:t>20h00: contes et légendes</a:t>
            </a:r>
          </a:p>
          <a:p>
            <a:pPr lvl="1"/>
            <a:r>
              <a:rPr lang="fr-FR" sz="7200" dirty="0" smtClean="0"/>
              <a:t>21h00/21h30: coucher!</a:t>
            </a:r>
          </a:p>
          <a:p>
            <a:pPr lvl="1"/>
            <a:endParaRPr lang="fr-FR" dirty="0" smtClean="0"/>
          </a:p>
          <a:p>
            <a:pPr lvl="3"/>
            <a:endParaRPr lang="fr-FR" dirty="0"/>
          </a:p>
        </p:txBody>
      </p:sp>
      <p:sp>
        <p:nvSpPr>
          <p:cNvPr id="4" name="Espace réservé du pied de page 3"/>
          <p:cNvSpPr>
            <a:spLocks noGrp="1"/>
          </p:cNvSpPr>
          <p:nvPr>
            <p:ph type="ftr" sz="quarter" idx="11"/>
          </p:nvPr>
        </p:nvSpPr>
        <p:spPr/>
        <p:txBody>
          <a:bodyPr/>
          <a:lstStyle/>
          <a:p>
            <a:r>
              <a:rPr lang="fr-FR" smtClean="0"/>
              <a:t>Saint-Victrice, le 01 décembre 2015 CP </a:t>
            </a:r>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188640"/>
            <a:ext cx="7365504" cy="1008112"/>
          </a:xfrm>
        </p:spPr>
        <p:txBody>
          <a:bodyPr>
            <a:normAutofit/>
          </a:bodyPr>
          <a:lstStyle/>
          <a:p>
            <a:r>
              <a:rPr lang="fr-FR" sz="4100" b="1" dirty="0" smtClean="0"/>
              <a:t>Emploi du temps 26 mars</a:t>
            </a:r>
            <a:endParaRPr lang="fr-FR" sz="4100" dirty="0"/>
          </a:p>
        </p:txBody>
      </p:sp>
      <p:sp>
        <p:nvSpPr>
          <p:cNvPr id="3" name="Espace réservé du contenu 2"/>
          <p:cNvSpPr>
            <a:spLocks noGrp="1"/>
          </p:cNvSpPr>
          <p:nvPr>
            <p:ph idx="1"/>
          </p:nvPr>
        </p:nvSpPr>
        <p:spPr>
          <a:xfrm>
            <a:off x="107504" y="1340768"/>
            <a:ext cx="8712968" cy="1512168"/>
          </a:xfrm>
        </p:spPr>
        <p:txBody>
          <a:bodyPr>
            <a:normAutofit fontScale="25000" lnSpcReduction="20000"/>
          </a:bodyPr>
          <a:lstStyle/>
          <a:p>
            <a:pPr lvl="1"/>
            <a:r>
              <a:rPr lang="fr-FR" sz="8000" dirty="0" smtClean="0"/>
              <a:t>6h30: lever</a:t>
            </a:r>
          </a:p>
          <a:p>
            <a:pPr lvl="1"/>
            <a:r>
              <a:rPr lang="fr-FR" sz="8000" dirty="0" smtClean="0"/>
              <a:t>7h00: petit-déjeuner</a:t>
            </a:r>
          </a:p>
          <a:p>
            <a:pPr lvl="1"/>
            <a:r>
              <a:rPr lang="fr-FR" sz="8000" dirty="0" smtClean="0"/>
              <a:t>7h30: départ</a:t>
            </a:r>
          </a:p>
          <a:p>
            <a:pPr lvl="1"/>
            <a:r>
              <a:rPr lang="fr-FR" sz="8000" dirty="0" smtClean="0"/>
              <a:t>11h00: retour prévu parking collège</a:t>
            </a:r>
          </a:p>
          <a:p>
            <a:pPr lvl="1"/>
            <a:endParaRPr lang="fr-FR" dirty="0" smtClean="0"/>
          </a:p>
          <a:p>
            <a:pPr lvl="3"/>
            <a:endParaRPr lang="fr-FR" dirty="0"/>
          </a:p>
        </p:txBody>
      </p:sp>
      <p:sp>
        <p:nvSpPr>
          <p:cNvPr id="4" name="Espace réservé du pied de page 3"/>
          <p:cNvSpPr>
            <a:spLocks noGrp="1"/>
          </p:cNvSpPr>
          <p:nvPr>
            <p:ph type="ftr" sz="quarter" idx="11"/>
          </p:nvPr>
        </p:nvSpPr>
        <p:spPr/>
        <p:txBody>
          <a:bodyPr/>
          <a:lstStyle/>
          <a:p>
            <a:r>
              <a:rPr lang="fr-FR" smtClean="0"/>
              <a:t>Saint-Victrice, le 01 décembre 2015 CP </a:t>
            </a:r>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179515" y="25118"/>
            <a:ext cx="8964484" cy="1143000"/>
          </a:xfrm>
        </p:spPr>
        <p:txBody>
          <a:bodyPr>
            <a:normAutofit fontScale="90000"/>
          </a:bodyPr>
          <a:lstStyle/>
          <a:p>
            <a:pPr lvl="0"/>
            <a:r>
              <a:rPr lang="fr-FR" sz="4500" b="1"/>
              <a:t>Pourquoi partir en classe </a:t>
            </a:r>
            <a:r>
              <a:rPr lang="fr-FR" sz="4500" b="1" smtClean="0"/>
              <a:t>découverte ?</a:t>
            </a:r>
            <a:endParaRPr lang="fr-FR" sz="4500"/>
          </a:p>
        </p:txBody>
      </p:sp>
      <p:sp>
        <p:nvSpPr>
          <p:cNvPr id="3" name="Espace réservé du contenu 10"/>
          <p:cNvSpPr txBox="1">
            <a:spLocks noGrp="1"/>
          </p:cNvSpPr>
          <p:nvPr>
            <p:ph idx="1"/>
          </p:nvPr>
        </p:nvSpPr>
        <p:spPr>
          <a:xfrm>
            <a:off x="457200" y="1340766"/>
            <a:ext cx="8229600" cy="4983827"/>
          </a:xfrm>
        </p:spPr>
        <p:txBody>
          <a:bodyPr>
            <a:normAutofit/>
          </a:bodyPr>
          <a:lstStyle/>
          <a:p>
            <a:pPr algn="just">
              <a:lnSpc>
                <a:spcPct val="80000"/>
              </a:lnSpc>
              <a:buNone/>
            </a:pPr>
            <a:endParaRPr lang="fr-FR" sz="2400" dirty="0" smtClean="0"/>
          </a:p>
          <a:p>
            <a:pPr algn="just">
              <a:lnSpc>
                <a:spcPct val="80000"/>
              </a:lnSpc>
            </a:pPr>
            <a:r>
              <a:rPr lang="fr-FR" sz="2000" dirty="0" smtClean="0"/>
              <a:t>Ce séjour</a:t>
            </a:r>
            <a:r>
              <a:rPr lang="fr-FR" sz="2000" dirty="0"/>
              <a:t>, action inscrite dans notre projet d’école, permettra de développer des </a:t>
            </a:r>
            <a:r>
              <a:rPr lang="fr-FR" sz="2000" b="1" dirty="0"/>
              <a:t>compétences transversales </a:t>
            </a:r>
            <a:r>
              <a:rPr lang="fr-FR" sz="2000" dirty="0"/>
              <a:t>nécessaires à la réussite scolaire telles que l’autonomie, la responsabilisation, la prise d’initiative…</a:t>
            </a:r>
          </a:p>
          <a:p>
            <a:pPr lvl="0" algn="just">
              <a:lnSpc>
                <a:spcPct val="80000"/>
              </a:lnSpc>
            </a:pPr>
            <a:endParaRPr lang="fr-FR" sz="2000" dirty="0" smtClean="0"/>
          </a:p>
          <a:p>
            <a:pPr lvl="0" algn="just">
              <a:lnSpc>
                <a:spcPct val="80000"/>
              </a:lnSpc>
            </a:pPr>
            <a:endParaRPr lang="fr-FR" sz="2000" dirty="0" smtClean="0"/>
          </a:p>
          <a:p>
            <a:pPr lvl="0" algn="just">
              <a:lnSpc>
                <a:spcPct val="80000"/>
              </a:lnSpc>
            </a:pPr>
            <a:r>
              <a:rPr lang="fr-FR" sz="2000" dirty="0" smtClean="0"/>
              <a:t>Enfin</a:t>
            </a:r>
            <a:r>
              <a:rPr lang="fr-FR" sz="2000" dirty="0"/>
              <a:t>, vivre une classe de découverte, </a:t>
            </a:r>
            <a:r>
              <a:rPr lang="fr-FR" sz="2000" b="1" dirty="0"/>
              <a:t>c’est aussi partager des moments forts, fabriquer des souvenirs indélébiles, se construire un savoir culturel commun.</a:t>
            </a:r>
            <a:r>
              <a:rPr lang="fr-FR" sz="2000" dirty="0"/>
              <a:t> </a:t>
            </a:r>
            <a:endParaRPr lang="fr-FR" sz="2000" dirty="0" smtClean="0"/>
          </a:p>
          <a:p>
            <a:pPr lvl="0" algn="just">
              <a:lnSpc>
                <a:spcPct val="80000"/>
              </a:lnSpc>
            </a:pPr>
            <a:r>
              <a:rPr lang="fr-FR" sz="2000" u="sng" dirty="0" smtClean="0"/>
              <a:t>Six </a:t>
            </a:r>
            <a:r>
              <a:rPr lang="fr-FR" sz="2000" u="sng" dirty="0"/>
              <a:t>classes de l’école</a:t>
            </a:r>
            <a:r>
              <a:rPr lang="fr-FR" sz="2000" dirty="0"/>
              <a:t> vont vivre ensemble cette aventure, ce qui va </a:t>
            </a:r>
            <a:r>
              <a:rPr lang="fr-FR" sz="2000" dirty="0" smtClean="0"/>
              <a:t>fédérer </a:t>
            </a:r>
            <a:r>
              <a:rPr lang="fr-FR" sz="2000" dirty="0"/>
              <a:t>le </a:t>
            </a:r>
            <a:r>
              <a:rPr lang="fr-FR" sz="2000" dirty="0" smtClean="0"/>
              <a:t>groupe. </a:t>
            </a:r>
            <a:endParaRPr lang="fr-FR" sz="2000" dirty="0"/>
          </a:p>
          <a:p>
            <a:pPr lvl="0" algn="just">
              <a:lnSpc>
                <a:spcPct val="80000"/>
              </a:lnSpc>
            </a:pPr>
            <a:endParaRPr lang="fr-FR" sz="2400" dirty="0"/>
          </a:p>
        </p:txBody>
      </p:sp>
      <p:sp>
        <p:nvSpPr>
          <p:cNvPr id="4" name="Espace réservé du pied de page 3"/>
          <p:cNvSpPr>
            <a:spLocks noGrp="1"/>
          </p:cNvSpPr>
          <p:nvPr>
            <p:ph type="ftr" sz="quarter" idx="11"/>
          </p:nvPr>
        </p:nvSpPr>
        <p:spPr/>
        <p:txBody>
          <a:bodyPr/>
          <a:lstStyle/>
          <a:p>
            <a:r>
              <a:rPr lang="fr-FR" smtClean="0"/>
              <a:t>Saint-Victrice, le 01 décembre 2015 CP </a:t>
            </a:r>
            <a:endParaRPr lang="fr-F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mtClean="0"/>
              <a:t>Trousseau</a:t>
            </a:r>
            <a:br>
              <a:rPr lang="fr-FR" smtClean="0"/>
            </a:br>
            <a:r>
              <a:rPr lang="fr-FR" smtClean="0"/>
              <a:t> </a:t>
            </a:r>
            <a:r>
              <a:rPr lang="fr-FR" sz="2200" b="1" smtClean="0"/>
              <a:t>Tous les effets doivent être marqués au nom de l’enfant</a:t>
            </a:r>
            <a:endParaRPr lang="fr-FR" b="1"/>
          </a:p>
        </p:txBody>
      </p:sp>
      <p:sp>
        <p:nvSpPr>
          <p:cNvPr id="3" name="Espace réservé du contenu 2"/>
          <p:cNvSpPr>
            <a:spLocks noGrp="1"/>
          </p:cNvSpPr>
          <p:nvPr>
            <p:ph sz="half" idx="1"/>
          </p:nvPr>
        </p:nvSpPr>
        <p:spPr>
          <a:xfrm>
            <a:off x="323528" y="1916832"/>
            <a:ext cx="4038600" cy="4434840"/>
          </a:xfrm>
        </p:spPr>
        <p:txBody>
          <a:bodyPr>
            <a:normAutofit fontScale="77500" lnSpcReduction="20000"/>
          </a:bodyPr>
          <a:lstStyle/>
          <a:p>
            <a:r>
              <a:rPr lang="fr-FR" dirty="0" smtClean="0"/>
              <a:t>8 paires de chaussettes</a:t>
            </a:r>
          </a:p>
          <a:p>
            <a:r>
              <a:rPr lang="fr-FR" dirty="0" smtClean="0"/>
              <a:t>8 slips ou culottes</a:t>
            </a:r>
          </a:p>
          <a:p>
            <a:r>
              <a:rPr lang="fr-FR" dirty="0" smtClean="0"/>
              <a:t>4 tee-shirts</a:t>
            </a:r>
          </a:p>
          <a:p>
            <a:r>
              <a:rPr lang="fr-FR" dirty="0" smtClean="0"/>
              <a:t>4 pulls , gilets ou polaires </a:t>
            </a:r>
          </a:p>
          <a:p>
            <a:r>
              <a:rPr lang="fr-FR" dirty="0" smtClean="0"/>
              <a:t>3 pantalons, joggings, leggings</a:t>
            </a:r>
          </a:p>
          <a:p>
            <a:r>
              <a:rPr lang="fr-FR" dirty="0" smtClean="0"/>
              <a:t> 1 pantalon type </a:t>
            </a:r>
            <a:r>
              <a:rPr lang="fr-FR" dirty="0" err="1" smtClean="0"/>
              <a:t>K-Way</a:t>
            </a:r>
            <a:endParaRPr lang="fr-FR" dirty="0" smtClean="0"/>
          </a:p>
          <a:p>
            <a:r>
              <a:rPr lang="fr-FR" dirty="0" smtClean="0"/>
              <a:t>1 pyjama (pas de chemise de nuit)</a:t>
            </a:r>
          </a:p>
          <a:p>
            <a:r>
              <a:rPr lang="fr-FR" dirty="0" smtClean="0"/>
              <a:t>1 grande serviette et nécessaire de toilette ( gel douche, dentifrice, brosse à dents, shampoing, peigne/brosse…)</a:t>
            </a:r>
          </a:p>
          <a:p>
            <a:r>
              <a:rPr lang="fr-FR" dirty="0" smtClean="0"/>
              <a:t>Une paire de chaussons</a:t>
            </a:r>
          </a:p>
          <a:p>
            <a:r>
              <a:rPr lang="fr-FR" dirty="0" smtClean="0">
                <a:effectLst>
                  <a:outerShdw blurRad="38100" dist="38100" dir="2700000" algn="tl">
                    <a:srgbClr val="000000">
                      <a:alpha val="43137"/>
                    </a:srgbClr>
                  </a:outerShdw>
                </a:effectLst>
              </a:rPr>
              <a:t>Une paire de bottes en plastique </a:t>
            </a:r>
            <a:r>
              <a:rPr lang="fr-FR" b="1" dirty="0" smtClean="0"/>
              <a:t>INDISPENSABLE</a:t>
            </a:r>
            <a:r>
              <a:rPr lang="fr-FR" dirty="0" smtClean="0"/>
              <a:t>!</a:t>
            </a:r>
          </a:p>
          <a:p>
            <a:endParaRPr lang="fr-FR" dirty="0" smtClean="0"/>
          </a:p>
          <a:p>
            <a:pPr>
              <a:buNone/>
            </a:pPr>
            <a:endParaRPr lang="fr-FR" dirty="0"/>
          </a:p>
        </p:txBody>
      </p:sp>
      <p:sp>
        <p:nvSpPr>
          <p:cNvPr id="6" name="Espace réservé du contenu 5"/>
          <p:cNvSpPr>
            <a:spLocks noGrp="1"/>
          </p:cNvSpPr>
          <p:nvPr>
            <p:ph sz="half" idx="2"/>
          </p:nvPr>
        </p:nvSpPr>
        <p:spPr>
          <a:xfrm>
            <a:off x="4427984" y="2204864"/>
            <a:ext cx="4499992" cy="4029195"/>
          </a:xfrm>
        </p:spPr>
        <p:txBody>
          <a:bodyPr>
            <a:normAutofit fontScale="77500" lnSpcReduction="20000"/>
          </a:bodyPr>
          <a:lstStyle/>
          <a:p>
            <a:r>
              <a:rPr lang="fr-FR" dirty="0" smtClean="0"/>
              <a:t>Une paire de gants type MAPA ou bricolage </a:t>
            </a:r>
            <a:r>
              <a:rPr lang="fr-FR" b="1" dirty="0" smtClean="0"/>
              <a:t>INDISPENSABLE!</a:t>
            </a:r>
          </a:p>
          <a:p>
            <a:r>
              <a:rPr lang="fr-FR" dirty="0" smtClean="0"/>
              <a:t>Un vêtement  de pluie (ciré, K-Way…)</a:t>
            </a:r>
          </a:p>
          <a:p>
            <a:r>
              <a:rPr lang="fr-FR" dirty="0" smtClean="0"/>
              <a:t>Un bonnet</a:t>
            </a:r>
          </a:p>
          <a:p>
            <a:r>
              <a:rPr lang="fr-FR" dirty="0" smtClean="0"/>
              <a:t>Une paire de lunettes de soleil</a:t>
            </a:r>
          </a:p>
          <a:p>
            <a:endParaRPr lang="fr-FR" dirty="0"/>
          </a:p>
        </p:txBody>
      </p:sp>
      <p:sp>
        <p:nvSpPr>
          <p:cNvPr id="4" name="Espace réservé du pied de page 3"/>
          <p:cNvSpPr>
            <a:spLocks noGrp="1"/>
          </p:cNvSpPr>
          <p:nvPr>
            <p:ph type="ftr" sz="quarter" idx="11"/>
          </p:nvPr>
        </p:nvSpPr>
        <p:spPr/>
        <p:txBody>
          <a:bodyPr/>
          <a:lstStyle/>
          <a:p>
            <a:r>
              <a:rPr lang="fr-FR" smtClean="0"/>
              <a:t>Saint-Victrice, le 01 décembre 2015 CP </a:t>
            </a:r>
            <a:endParaRPr lang="fr-FR"/>
          </a:p>
        </p:txBody>
      </p:sp>
      <p:pic>
        <p:nvPicPr>
          <p:cNvPr id="1026" name="Picture 2" descr="Afficher l'image d'origine"/>
          <p:cNvPicPr>
            <a:picLocks noChangeAspect="1" noChangeArrowheads="1"/>
          </p:cNvPicPr>
          <p:nvPr/>
        </p:nvPicPr>
        <p:blipFill>
          <a:blip r:embed="rId2" cstate="print"/>
          <a:srcRect/>
          <a:stretch>
            <a:fillRect/>
          </a:stretch>
        </p:blipFill>
        <p:spPr bwMode="auto">
          <a:xfrm rot="953497">
            <a:off x="6891670" y="238622"/>
            <a:ext cx="1773599" cy="161988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mtClean="0"/>
              <a:t>Trousseau</a:t>
            </a:r>
            <a:br>
              <a:rPr lang="fr-FR" smtClean="0"/>
            </a:br>
            <a:r>
              <a:rPr lang="fr-FR" smtClean="0"/>
              <a:t> </a:t>
            </a:r>
            <a:r>
              <a:rPr lang="fr-FR" sz="2200" b="1" smtClean="0"/>
              <a:t>Tous les effets doivent être marqués au nom de l’enfant</a:t>
            </a:r>
            <a:endParaRPr lang="fr-FR" b="1"/>
          </a:p>
        </p:txBody>
      </p:sp>
      <p:sp>
        <p:nvSpPr>
          <p:cNvPr id="7" name="Espace réservé du contenu 6"/>
          <p:cNvSpPr>
            <a:spLocks noGrp="1"/>
          </p:cNvSpPr>
          <p:nvPr>
            <p:ph idx="1"/>
          </p:nvPr>
        </p:nvSpPr>
        <p:spPr/>
        <p:txBody>
          <a:bodyPr/>
          <a:lstStyle/>
          <a:p>
            <a:r>
              <a:rPr lang="fr-FR" smtClean="0"/>
              <a:t>Un grand sac de bonne humeur avec plein de rire, de grands yeux pour tout voir et de grandes oreilles pour tout entendre!!!</a:t>
            </a:r>
            <a:endParaRPr lang="fr-FR"/>
          </a:p>
        </p:txBody>
      </p:sp>
      <p:sp>
        <p:nvSpPr>
          <p:cNvPr id="4" name="Espace réservé du pied de page 3"/>
          <p:cNvSpPr>
            <a:spLocks noGrp="1"/>
          </p:cNvSpPr>
          <p:nvPr>
            <p:ph type="ftr" sz="quarter" idx="11"/>
          </p:nvPr>
        </p:nvSpPr>
        <p:spPr/>
        <p:txBody>
          <a:bodyPr/>
          <a:lstStyle/>
          <a:p>
            <a:r>
              <a:rPr lang="fr-FR" smtClean="0"/>
              <a:t>Saint-Victrice, le 01 décembre 2015 CP </a:t>
            </a:r>
            <a:endParaRPr lang="fr-FR"/>
          </a:p>
        </p:txBody>
      </p:sp>
      <p:pic>
        <p:nvPicPr>
          <p:cNvPr id="1026" name="Picture 2" descr="Afficher l'image d'origine"/>
          <p:cNvPicPr>
            <a:picLocks noChangeAspect="1" noChangeArrowheads="1"/>
          </p:cNvPicPr>
          <p:nvPr/>
        </p:nvPicPr>
        <p:blipFill>
          <a:blip r:embed="rId2" cstate="print"/>
          <a:srcRect/>
          <a:stretch>
            <a:fillRect/>
          </a:stretch>
        </p:blipFill>
        <p:spPr bwMode="auto">
          <a:xfrm rot="953497">
            <a:off x="6891670" y="238622"/>
            <a:ext cx="1773599" cy="161988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755577" y="756144"/>
            <a:ext cx="8823164" cy="1143000"/>
          </a:xfrm>
        </p:spPr>
        <p:txBody>
          <a:bodyPr>
            <a:normAutofit fontScale="90000"/>
          </a:bodyPr>
          <a:lstStyle/>
          <a:p>
            <a:pPr lvl="0"/>
            <a:r>
              <a:rPr lang="fr-FR" sz="4400" b="1" dirty="0"/>
              <a:t>Moyen de communication</a:t>
            </a:r>
            <a:r>
              <a:rPr lang="fr-FR" sz="4500" dirty="0"/>
              <a:t/>
            </a:r>
            <a:br>
              <a:rPr lang="fr-FR" sz="4500" dirty="0"/>
            </a:br>
            <a:endParaRPr lang="fr-FR" sz="4500" dirty="0"/>
          </a:p>
        </p:txBody>
      </p:sp>
      <p:sp>
        <p:nvSpPr>
          <p:cNvPr id="3" name="Espace réservé du contenu 3"/>
          <p:cNvSpPr txBox="1">
            <a:spLocks noGrp="1"/>
          </p:cNvSpPr>
          <p:nvPr>
            <p:ph idx="1"/>
          </p:nvPr>
        </p:nvSpPr>
        <p:spPr>
          <a:xfrm>
            <a:off x="179515" y="1268757"/>
            <a:ext cx="8724262" cy="2448275"/>
          </a:xfrm>
        </p:spPr>
        <p:txBody>
          <a:bodyPr>
            <a:normAutofit/>
          </a:bodyPr>
          <a:lstStyle/>
          <a:p>
            <a:pPr marL="0" lvl="0" indent="0">
              <a:buNone/>
            </a:pPr>
            <a:r>
              <a:rPr lang="fr-FR" sz="2000" dirty="0"/>
              <a:t>Vous serez informés du déroulement du séjour via :</a:t>
            </a:r>
          </a:p>
          <a:p>
            <a:pPr lvl="0">
              <a:buChar char="-"/>
            </a:pPr>
            <a:r>
              <a:rPr lang="fr-FR" sz="2000" dirty="0"/>
              <a:t>le site Internet de l’école </a:t>
            </a:r>
          </a:p>
        </p:txBody>
      </p:sp>
      <p:sp>
        <p:nvSpPr>
          <p:cNvPr id="4" name="Titre 1"/>
          <p:cNvSpPr txBox="1"/>
          <p:nvPr/>
        </p:nvSpPr>
        <p:spPr>
          <a:xfrm>
            <a:off x="539552" y="3086645"/>
            <a:ext cx="8823164" cy="1143000"/>
          </a:xfrm>
          <a:prstGeom prst="rect">
            <a:avLst/>
          </a:prstGeom>
          <a:noFill/>
          <a:ln>
            <a:noFill/>
          </a:ln>
        </p:spPr>
        <p:txBody>
          <a:bodyPr vert="horz" wrap="square" lIns="0" tIns="45720" rIns="0" bIns="0" anchor="b" anchorCtr="0" compatLnSpc="1"/>
          <a:lstStyle/>
          <a:p>
            <a:pPr marL="0" marR="0" lvl="0" indent="0" algn="l"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fr-FR" sz="4100" b="1" i="0" u="none" strike="noStrike" kern="1200" cap="none" spc="0" baseline="0" dirty="0">
                <a:solidFill>
                  <a:srgbClr val="04617B"/>
                </a:solidFill>
                <a:uFillTx/>
                <a:latin typeface="Calibri"/>
              </a:rPr>
              <a:t>Problème médical</a:t>
            </a:r>
            <a:r>
              <a:rPr lang="fr-FR" sz="4100" b="0" i="0" u="none" strike="noStrike" kern="1200" cap="none" spc="0" baseline="0" dirty="0">
                <a:solidFill>
                  <a:srgbClr val="04617B"/>
                </a:solidFill>
                <a:uFillTx/>
                <a:latin typeface="Calibri"/>
              </a:rPr>
              <a:t/>
            </a:r>
            <a:br>
              <a:rPr lang="fr-FR" sz="4100" b="0" i="0" u="none" strike="noStrike" kern="1200" cap="none" spc="0" baseline="0" dirty="0">
                <a:solidFill>
                  <a:srgbClr val="04617B"/>
                </a:solidFill>
                <a:uFillTx/>
                <a:latin typeface="Calibri"/>
              </a:rPr>
            </a:br>
            <a:endParaRPr lang="fr-FR" sz="4100" b="0" i="0" u="none" strike="noStrike" kern="1200" cap="none" spc="0" baseline="0" dirty="0">
              <a:solidFill>
                <a:srgbClr val="04617B"/>
              </a:solidFill>
              <a:uFillTx/>
              <a:latin typeface="Calibri"/>
            </a:endParaRPr>
          </a:p>
        </p:txBody>
      </p:sp>
      <p:sp>
        <p:nvSpPr>
          <p:cNvPr id="5" name="Espace réservé du contenu 3"/>
          <p:cNvSpPr txBox="1">
            <a:spLocks noGrp="1"/>
          </p:cNvSpPr>
          <p:nvPr>
            <p:ph idx="2"/>
          </p:nvPr>
        </p:nvSpPr>
        <p:spPr>
          <a:xfrm>
            <a:off x="179515" y="4025849"/>
            <a:ext cx="8724262" cy="2214562"/>
          </a:xfrm>
        </p:spPr>
        <p:txBody>
          <a:bodyPr>
            <a:normAutofit/>
          </a:bodyPr>
          <a:lstStyle/>
          <a:p>
            <a:pPr marL="0" lvl="0" indent="0">
              <a:buNone/>
            </a:pPr>
            <a:r>
              <a:rPr lang="fr-FR" sz="2000" dirty="0"/>
              <a:t>Si votre enfant a un problème médical, il sera emmené par </a:t>
            </a:r>
            <a:r>
              <a:rPr lang="fr-FR" sz="2000" dirty="0" smtClean="0"/>
              <a:t>un </a:t>
            </a:r>
            <a:r>
              <a:rPr lang="fr-FR" sz="2000" dirty="0"/>
              <a:t>accompagnateur  de l’école chez le médecin. </a:t>
            </a:r>
            <a:r>
              <a:rPr lang="fr-FR" sz="2000" dirty="0" smtClean="0"/>
              <a:t>Vous serez avertis aussitôt.</a:t>
            </a:r>
            <a:endParaRPr lang="fr-FR" sz="2000" dirty="0"/>
          </a:p>
          <a:p>
            <a:pPr marL="0" lvl="0" indent="0">
              <a:buNone/>
            </a:pPr>
            <a:r>
              <a:rPr lang="fr-FR" sz="2000" dirty="0"/>
              <a:t>Les frais médicaux seront avancés par l’école.</a:t>
            </a:r>
          </a:p>
        </p:txBody>
      </p:sp>
      <p:sp>
        <p:nvSpPr>
          <p:cNvPr id="6" name="Espace réservé du pied de page 5"/>
          <p:cNvSpPr>
            <a:spLocks noGrp="1"/>
          </p:cNvSpPr>
          <p:nvPr>
            <p:ph type="ftr" sz="quarter" idx="11"/>
          </p:nvPr>
        </p:nvSpPr>
        <p:spPr/>
        <p:txBody>
          <a:bodyPr/>
          <a:lstStyle/>
          <a:p>
            <a:r>
              <a:rPr lang="fr-FR" smtClean="0"/>
              <a:t>Saint-Victrice, le 01 décembre 2015 CP </a:t>
            </a:r>
            <a:endParaRPr lang="fr-F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 calcmode="lin" valueType="num">
                                      <p:cBhvr>
                                        <p:cTn id="2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683568" y="332656"/>
            <a:ext cx="8823164" cy="1143000"/>
          </a:xfrm>
        </p:spPr>
        <p:txBody>
          <a:bodyPr>
            <a:normAutofit fontScale="90000"/>
          </a:bodyPr>
          <a:lstStyle/>
          <a:p>
            <a:pPr lvl="0"/>
            <a:r>
              <a:rPr lang="fr-FR" sz="4600" b="1" dirty="0"/>
              <a:t>Objets interdits</a:t>
            </a:r>
            <a:r>
              <a:rPr lang="fr-FR" sz="4500" dirty="0"/>
              <a:t/>
            </a:r>
            <a:br>
              <a:rPr lang="fr-FR" sz="4500" dirty="0"/>
            </a:br>
            <a:endParaRPr lang="fr-FR" sz="4500" dirty="0"/>
          </a:p>
        </p:txBody>
      </p:sp>
      <p:sp>
        <p:nvSpPr>
          <p:cNvPr id="3" name="Espace réservé du contenu 3"/>
          <p:cNvSpPr txBox="1">
            <a:spLocks noGrp="1"/>
          </p:cNvSpPr>
          <p:nvPr>
            <p:ph idx="1"/>
          </p:nvPr>
        </p:nvSpPr>
        <p:spPr>
          <a:xfrm>
            <a:off x="179512" y="2468812"/>
            <a:ext cx="8724262" cy="2196169"/>
          </a:xfrm>
        </p:spPr>
        <p:txBody>
          <a:bodyPr>
            <a:noAutofit/>
          </a:bodyPr>
          <a:lstStyle/>
          <a:p>
            <a:pPr marL="0" lvl="0" indent="0">
              <a:lnSpc>
                <a:spcPct val="90000"/>
              </a:lnSpc>
              <a:buNone/>
            </a:pPr>
            <a:r>
              <a:rPr lang="fr-FR" sz="2000" dirty="0"/>
              <a:t>Tous  les objets de valeur (montres, bijoux….) sont interdits.</a:t>
            </a:r>
          </a:p>
          <a:p>
            <a:pPr marL="0" lvl="0" indent="0">
              <a:lnSpc>
                <a:spcPct val="90000"/>
              </a:lnSpc>
              <a:buNone/>
            </a:pPr>
            <a:r>
              <a:rPr lang="fr-FR" sz="2000" dirty="0"/>
              <a:t>Les consoles de jeu, lecteur MP3… sont interdits.</a:t>
            </a:r>
          </a:p>
          <a:p>
            <a:pPr marL="0" lvl="0" indent="0">
              <a:lnSpc>
                <a:spcPct val="90000"/>
              </a:lnSpc>
              <a:buNone/>
            </a:pPr>
            <a:r>
              <a:rPr lang="fr-FR" sz="2000" dirty="0"/>
              <a:t>Les téléphones </a:t>
            </a:r>
            <a:r>
              <a:rPr lang="fr-FR" sz="2000" dirty="0" smtClean="0"/>
              <a:t>portables, appareils photos numériques </a:t>
            </a:r>
            <a:r>
              <a:rPr lang="fr-FR" sz="2000" dirty="0"/>
              <a:t>sont interdits.</a:t>
            </a:r>
          </a:p>
          <a:p>
            <a:pPr marL="0" lvl="0" indent="0">
              <a:lnSpc>
                <a:spcPct val="90000"/>
              </a:lnSpc>
              <a:buNone/>
            </a:pPr>
            <a:r>
              <a:rPr lang="fr-FR" sz="2000" dirty="0"/>
              <a:t>Les paquets de bonbons, sucreries, gâteaux apéritifs, boissons sucrées type soda sont interdits.</a:t>
            </a:r>
          </a:p>
        </p:txBody>
      </p:sp>
      <p:sp>
        <p:nvSpPr>
          <p:cNvPr id="5" name="Espace réservé du contenu 3"/>
          <p:cNvSpPr txBox="1">
            <a:spLocks noGrp="1"/>
          </p:cNvSpPr>
          <p:nvPr>
            <p:ph idx="2"/>
          </p:nvPr>
        </p:nvSpPr>
        <p:spPr>
          <a:xfrm>
            <a:off x="251520" y="5013176"/>
            <a:ext cx="8724262" cy="3168350"/>
          </a:xfrm>
        </p:spPr>
        <p:txBody>
          <a:bodyPr>
            <a:normAutofit/>
          </a:bodyPr>
          <a:lstStyle/>
          <a:p>
            <a:pPr marL="0" lvl="0" indent="0">
              <a:buNone/>
            </a:pPr>
            <a:r>
              <a:rPr lang="fr-FR" sz="2000" dirty="0"/>
              <a:t>Les jeux de cartes, livres, </a:t>
            </a:r>
            <a:r>
              <a:rPr lang="fr-FR" sz="2000" b="1" dirty="0"/>
              <a:t>doudous</a:t>
            </a:r>
            <a:r>
              <a:rPr lang="fr-FR" sz="2000" dirty="0"/>
              <a:t> ou petits jeux de société sont autorisés (attention à leur valeur</a:t>
            </a:r>
            <a:r>
              <a:rPr lang="fr-FR" sz="2000" dirty="0" smtClean="0"/>
              <a:t>), appareil photo jetable.</a:t>
            </a:r>
            <a:endParaRPr lang="fr-FR" sz="2000" dirty="0"/>
          </a:p>
        </p:txBody>
      </p:sp>
      <p:pic>
        <p:nvPicPr>
          <p:cNvPr id="6" name="Image 2"/>
          <p:cNvPicPr>
            <a:picLocks noChangeAspect="1"/>
          </p:cNvPicPr>
          <p:nvPr/>
        </p:nvPicPr>
        <p:blipFill>
          <a:blip r:embed="rId2" cstate="print"/>
          <a:stretch>
            <a:fillRect/>
          </a:stretch>
        </p:blipFill>
        <p:spPr>
          <a:xfrm>
            <a:off x="1979712" y="836712"/>
            <a:ext cx="4572000" cy="1525438"/>
          </a:xfrm>
          <a:prstGeom prst="rect">
            <a:avLst/>
          </a:prstGeom>
          <a:noFill/>
          <a:ln>
            <a:noFill/>
          </a:ln>
        </p:spPr>
      </p:pic>
      <p:sp>
        <p:nvSpPr>
          <p:cNvPr id="7" name="Titre 1"/>
          <p:cNvSpPr txBox="1"/>
          <p:nvPr/>
        </p:nvSpPr>
        <p:spPr>
          <a:xfrm>
            <a:off x="1043608" y="4093480"/>
            <a:ext cx="6912768" cy="1279735"/>
          </a:xfrm>
          <a:prstGeom prst="rect">
            <a:avLst/>
          </a:prstGeom>
          <a:noFill/>
          <a:ln>
            <a:noFill/>
          </a:ln>
        </p:spPr>
        <p:txBody>
          <a:bodyPr vert="horz" wrap="square" lIns="0" tIns="45720" rIns="0" bIns="0" anchor="b" anchorCtr="0" compatLnSpc="1"/>
          <a:lstStyle/>
          <a:p>
            <a:pPr marL="0" marR="0" lvl="0" indent="0" algn="l"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fr-FR" sz="4000" b="1" i="0" u="none" strike="noStrike" kern="1200" cap="none" spc="0" baseline="0" dirty="0">
                <a:solidFill>
                  <a:srgbClr val="04617B"/>
                </a:solidFill>
                <a:uFillTx/>
                <a:latin typeface="Calibri"/>
              </a:rPr>
              <a:t>Objets autorisés</a:t>
            </a:r>
            <a:r>
              <a:rPr lang="fr-FR" sz="4000" b="0" i="0" u="none" strike="noStrike" kern="1200" cap="none" spc="0" baseline="0" dirty="0">
                <a:solidFill>
                  <a:srgbClr val="04617B"/>
                </a:solidFill>
                <a:uFillTx/>
                <a:latin typeface="Calibri"/>
              </a:rPr>
              <a:t/>
            </a:r>
            <a:br>
              <a:rPr lang="fr-FR" sz="4000" b="0" i="0" u="none" strike="noStrike" kern="1200" cap="none" spc="0" baseline="0" dirty="0">
                <a:solidFill>
                  <a:srgbClr val="04617B"/>
                </a:solidFill>
                <a:uFillTx/>
                <a:latin typeface="Calibri"/>
              </a:rPr>
            </a:br>
            <a:endParaRPr lang="fr-FR" sz="4000" b="0" i="0" u="none" strike="noStrike" kern="1200" cap="none" spc="0" baseline="0" dirty="0">
              <a:solidFill>
                <a:srgbClr val="04617B"/>
              </a:solidFill>
              <a:uFillTx/>
              <a:latin typeface="Calibri"/>
            </a:endParaRPr>
          </a:p>
        </p:txBody>
      </p:sp>
      <p:sp>
        <p:nvSpPr>
          <p:cNvPr id="8" name="Espace réservé du pied de page 7"/>
          <p:cNvSpPr>
            <a:spLocks noGrp="1"/>
          </p:cNvSpPr>
          <p:nvPr>
            <p:ph type="ftr" sz="quarter" idx="11"/>
          </p:nvPr>
        </p:nvSpPr>
        <p:spPr/>
        <p:txBody>
          <a:bodyPr/>
          <a:lstStyle/>
          <a:p>
            <a:r>
              <a:rPr lang="fr-FR" smtClean="0"/>
              <a:t>Saint-Victrice, le 01 décembre 2015 CP </a:t>
            </a:r>
            <a:endParaRPr lang="fr-F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p:nvPr/>
        </p:nvSpPr>
        <p:spPr>
          <a:xfrm>
            <a:off x="683568" y="701820"/>
            <a:ext cx="8823164" cy="1143000"/>
          </a:xfrm>
          <a:prstGeom prst="rect">
            <a:avLst/>
          </a:prstGeom>
          <a:noFill/>
          <a:ln>
            <a:noFill/>
          </a:ln>
        </p:spPr>
        <p:txBody>
          <a:bodyPr vert="horz" wrap="square" lIns="0" tIns="45720" rIns="0" bIns="0" anchor="b" anchorCtr="0" compatLnSpc="1"/>
          <a:lstStyle/>
          <a:p>
            <a:pPr marL="0" marR="0" lvl="0" indent="0" algn="l"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fr-FR" sz="4400" b="1" i="0" u="none" strike="noStrike" kern="1200" cap="none" spc="0" baseline="0">
                <a:solidFill>
                  <a:srgbClr val="04617B"/>
                </a:solidFill>
                <a:uFillTx/>
                <a:latin typeface="Calibri"/>
              </a:rPr>
              <a:t>Argent de poche</a:t>
            </a:r>
            <a:r>
              <a:rPr lang="fr-FR" sz="4100" b="0" i="0" u="none" strike="noStrike" kern="1200" cap="none" spc="0" baseline="0">
                <a:solidFill>
                  <a:srgbClr val="04617B"/>
                </a:solidFill>
                <a:uFillTx/>
                <a:latin typeface="Calibri"/>
              </a:rPr>
              <a:t/>
            </a:r>
            <a:br>
              <a:rPr lang="fr-FR" sz="4100" b="0" i="0" u="none" strike="noStrike" kern="1200" cap="none" spc="0" baseline="0">
                <a:solidFill>
                  <a:srgbClr val="04617B"/>
                </a:solidFill>
                <a:uFillTx/>
                <a:latin typeface="Calibri"/>
              </a:rPr>
            </a:br>
            <a:endParaRPr lang="fr-FR" sz="4100" b="0" i="0" u="none" strike="noStrike" kern="1200" cap="none" spc="0" baseline="0">
              <a:solidFill>
                <a:srgbClr val="04617B"/>
              </a:solidFill>
              <a:uFillTx/>
              <a:latin typeface="Calibri"/>
            </a:endParaRPr>
          </a:p>
        </p:txBody>
      </p:sp>
      <p:sp>
        <p:nvSpPr>
          <p:cNvPr id="3" name="Espace réservé du contenu 3"/>
          <p:cNvSpPr txBox="1">
            <a:spLocks noGrp="1"/>
          </p:cNvSpPr>
          <p:nvPr>
            <p:ph idx="1"/>
          </p:nvPr>
        </p:nvSpPr>
        <p:spPr>
          <a:xfrm>
            <a:off x="251524" y="1484784"/>
            <a:ext cx="8724262" cy="3168350"/>
          </a:xfrm>
        </p:spPr>
        <p:txBody>
          <a:bodyPr/>
          <a:lstStyle/>
          <a:p>
            <a:pPr marL="0" lvl="0" indent="0">
              <a:buNone/>
            </a:pPr>
            <a:r>
              <a:rPr lang="fr-FR" dirty="0"/>
              <a:t>Pour une meilleure équité entre les enfants, </a:t>
            </a:r>
            <a:r>
              <a:rPr lang="fr-FR" b="1" dirty="0"/>
              <a:t>tout argent de poche est interdit</a:t>
            </a:r>
            <a:r>
              <a:rPr lang="fr-FR" dirty="0"/>
              <a:t>. </a:t>
            </a:r>
            <a:endParaRPr lang="fr-FR" dirty="0" smtClean="0"/>
          </a:p>
          <a:p>
            <a:pPr marL="0" lvl="0" indent="0">
              <a:buNone/>
            </a:pPr>
            <a:r>
              <a:rPr lang="fr-FR" dirty="0" smtClean="0"/>
              <a:t>Néanmoins </a:t>
            </a:r>
            <a:r>
              <a:rPr lang="fr-FR" dirty="0"/>
              <a:t>nous trouvons intéressant que vos enfants ramènent un </a:t>
            </a:r>
            <a:r>
              <a:rPr lang="fr-FR" dirty="0" smtClean="0"/>
              <a:t>souvenir</a:t>
            </a:r>
            <a:r>
              <a:rPr lang="fr-FR" dirty="0"/>
              <a:t> </a:t>
            </a:r>
            <a:r>
              <a:rPr lang="fr-FR" dirty="0" smtClean="0"/>
              <a:t>de cette expérience. Nous </a:t>
            </a:r>
            <a:r>
              <a:rPr lang="fr-FR" dirty="0"/>
              <a:t>constituerons donc un petit album </a:t>
            </a:r>
            <a:r>
              <a:rPr lang="fr-FR" dirty="0" smtClean="0"/>
              <a:t>photo que nous offrirons aux familles à l’issue du séjour.</a:t>
            </a:r>
          </a:p>
          <a:p>
            <a:pPr marL="0" lvl="0" indent="0">
              <a:buNone/>
            </a:pPr>
            <a:endParaRPr lang="fr-FR" dirty="0"/>
          </a:p>
          <a:p>
            <a:pPr marL="0" lvl="0" indent="0">
              <a:buNone/>
            </a:pPr>
            <a:endParaRPr lang="fr-FR" dirty="0"/>
          </a:p>
        </p:txBody>
      </p:sp>
      <p:sp>
        <p:nvSpPr>
          <p:cNvPr id="4" name="Espace réservé du pied de page 3"/>
          <p:cNvSpPr>
            <a:spLocks noGrp="1"/>
          </p:cNvSpPr>
          <p:nvPr>
            <p:ph type="ftr" sz="quarter" idx="11"/>
          </p:nvPr>
        </p:nvSpPr>
        <p:spPr/>
        <p:txBody>
          <a:bodyPr/>
          <a:lstStyle/>
          <a:p>
            <a:r>
              <a:rPr lang="fr-FR" smtClean="0"/>
              <a:t>Saint-Victrice, le 01 décembre 2015 CP </a:t>
            </a:r>
            <a:endParaRPr lang="fr-F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692696"/>
            <a:ext cx="8064896" cy="1800200"/>
          </a:xfrm>
        </p:spPr>
        <p:txBody>
          <a:bodyPr>
            <a:noAutofit/>
          </a:bodyPr>
          <a:lstStyle/>
          <a:p>
            <a:r>
              <a:rPr lang="fr-FR" b="1" dirty="0" smtClean="0"/>
              <a:t>Rendez-vous : </a:t>
            </a:r>
            <a:br>
              <a:rPr lang="fr-FR" b="1" dirty="0" smtClean="0"/>
            </a:br>
            <a:r>
              <a:rPr lang="fr-FR" b="1" dirty="0" smtClean="0">
                <a:solidFill>
                  <a:srgbClr val="FF0000"/>
                </a:solidFill>
              </a:rPr>
              <a:t>Le mercredi 23 mars à 6h45</a:t>
            </a:r>
            <a:r>
              <a:rPr lang="fr-FR" b="1" dirty="0" smtClean="0"/>
              <a:t/>
            </a:r>
            <a:br>
              <a:rPr lang="fr-FR" b="1" dirty="0" smtClean="0"/>
            </a:br>
            <a:r>
              <a:rPr lang="fr-FR" sz="4000" i="1" dirty="0" smtClean="0"/>
              <a:t>Parking du collège</a:t>
            </a:r>
            <a:endParaRPr lang="fr-FR" i="1" dirty="0"/>
          </a:p>
        </p:txBody>
      </p:sp>
      <p:sp>
        <p:nvSpPr>
          <p:cNvPr id="3" name="Espace réservé du contenu 2"/>
          <p:cNvSpPr>
            <a:spLocks noGrp="1"/>
          </p:cNvSpPr>
          <p:nvPr>
            <p:ph idx="1"/>
          </p:nvPr>
        </p:nvSpPr>
        <p:spPr>
          <a:xfrm>
            <a:off x="0" y="2636912"/>
            <a:ext cx="8291264" cy="644820"/>
          </a:xfrm>
        </p:spPr>
        <p:txBody>
          <a:bodyPr/>
          <a:lstStyle/>
          <a:p>
            <a:endParaRPr lang="fr-FR" dirty="0" smtClean="0"/>
          </a:p>
          <a:p>
            <a:endParaRPr lang="fr-FR" dirty="0"/>
          </a:p>
        </p:txBody>
      </p:sp>
      <p:sp>
        <p:nvSpPr>
          <p:cNvPr id="4" name="Espace réservé du contenu 3"/>
          <p:cNvSpPr>
            <a:spLocks noGrp="1"/>
          </p:cNvSpPr>
          <p:nvPr>
            <p:ph idx="2"/>
          </p:nvPr>
        </p:nvSpPr>
        <p:spPr>
          <a:xfrm>
            <a:off x="467544" y="5157192"/>
            <a:ext cx="8219255" cy="1197732"/>
          </a:xfrm>
        </p:spPr>
        <p:txBody>
          <a:bodyPr/>
          <a:lstStyle/>
          <a:p>
            <a:endParaRPr lang="fr-FR"/>
          </a:p>
        </p:txBody>
      </p:sp>
      <p:sp>
        <p:nvSpPr>
          <p:cNvPr id="6" name="Titre 1"/>
          <p:cNvSpPr txBox="1">
            <a:spLocks/>
          </p:cNvSpPr>
          <p:nvPr/>
        </p:nvSpPr>
        <p:spPr>
          <a:xfrm>
            <a:off x="395536" y="4365104"/>
            <a:ext cx="8229600" cy="1143000"/>
          </a:xfrm>
          <a:prstGeom prst="rect">
            <a:avLst/>
          </a:prstGeom>
          <a:noFill/>
          <a:ln>
            <a:noFill/>
          </a:ln>
        </p:spPr>
        <p:txBody>
          <a:bodyPr vert="horz" wrap="square" lIns="0" tIns="45720" rIns="0" bIns="0" anchor="b" anchorCtr="0" compatLnSpc="1"/>
          <a:lstStyle>
            <a:lvl1pPr marL="0" marR="0" lvl="0" indent="0" algn="l" defTabSz="914400" rtl="0" fontAlgn="auto" hangingPunct="1">
              <a:lnSpc>
                <a:spcPct val="100000"/>
              </a:lnSpc>
              <a:spcBef>
                <a:spcPts val="0"/>
              </a:spcBef>
              <a:spcAft>
                <a:spcPts val="0"/>
              </a:spcAft>
              <a:buNone/>
              <a:tabLst/>
              <a:defRPr lang="fr-FR" sz="5000" b="0" i="0" u="none" strike="noStrike" kern="1200" cap="none" spc="0" baseline="0">
                <a:solidFill>
                  <a:srgbClr val="04617B"/>
                </a:solidFill>
                <a:uFillTx/>
                <a:latin typeface="Calibri"/>
              </a:defRPr>
            </a:lvl1pPr>
          </a:lstStyle>
          <a:p>
            <a:endParaRPr lang="fr-FR" b="1" dirty="0" smtClean="0"/>
          </a:p>
          <a:p>
            <a:endParaRPr lang="fr-FR" b="1" dirty="0" smtClean="0"/>
          </a:p>
          <a:p>
            <a:r>
              <a:rPr lang="fr-FR" b="1" dirty="0" smtClean="0"/>
              <a:t>Retour: </a:t>
            </a:r>
          </a:p>
          <a:p>
            <a:r>
              <a:rPr lang="fr-FR" b="1" dirty="0" smtClean="0"/>
              <a:t>Le samedi 26 à 11h00</a:t>
            </a:r>
          </a:p>
          <a:p>
            <a:endParaRPr lang="fr-FR" b="1" dirty="0"/>
          </a:p>
        </p:txBody>
      </p:sp>
      <p:sp>
        <p:nvSpPr>
          <p:cNvPr id="8" name="Espace réservé du pied de page 7"/>
          <p:cNvSpPr>
            <a:spLocks noGrp="1"/>
          </p:cNvSpPr>
          <p:nvPr>
            <p:ph type="ftr" sz="quarter" idx="11"/>
          </p:nvPr>
        </p:nvSpPr>
        <p:spPr/>
        <p:txBody>
          <a:bodyPr/>
          <a:lstStyle/>
          <a:p>
            <a:r>
              <a:rPr lang="fr-FR" smtClean="0"/>
              <a:t>Saint-Victrice, le 01 décembre 2015 CP </a:t>
            </a:r>
            <a:endParaRPr lang="fr-FR"/>
          </a:p>
        </p:txBody>
      </p:sp>
    </p:spTree>
    <p:extLst>
      <p:ext uri="{BB962C8B-B14F-4D97-AF65-F5344CB8AC3E}">
        <p14:creationId xmlns="" xmlns:p14="http://schemas.microsoft.com/office/powerpoint/2010/main" val="417850941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centre LE </a:t>
            </a:r>
            <a:r>
              <a:rPr lang="fr-FR" dirty="0" err="1" smtClean="0"/>
              <a:t>SENEQUET</a:t>
            </a:r>
            <a:endParaRPr lang="fr-FR" dirty="0"/>
          </a:p>
        </p:txBody>
      </p:sp>
      <p:sp>
        <p:nvSpPr>
          <p:cNvPr id="3" name="Espace réservé du contenu 2"/>
          <p:cNvSpPr>
            <a:spLocks noGrp="1"/>
          </p:cNvSpPr>
          <p:nvPr>
            <p:ph idx="1"/>
          </p:nvPr>
        </p:nvSpPr>
        <p:spPr>
          <a:xfrm>
            <a:off x="457200" y="2348880"/>
            <a:ext cx="8229600" cy="3975720"/>
          </a:xfrm>
        </p:spPr>
        <p:txBody>
          <a:bodyPr/>
          <a:lstStyle/>
          <a:p>
            <a:pPr lvl="0"/>
            <a:r>
              <a:rPr lang="fr-FR" sz="2000" dirty="0" smtClean="0"/>
              <a:t>Pour permettre de vivre ces activités spécifiques, le village vacances Le </a:t>
            </a:r>
            <a:r>
              <a:rPr lang="fr-FR" sz="2000" dirty="0" err="1" smtClean="0"/>
              <a:t>Sénéquet</a:t>
            </a:r>
            <a:r>
              <a:rPr lang="fr-FR" sz="2000" dirty="0" smtClean="0"/>
              <a:t> nous semble être un lieu approprié pour le sérieux de l’encadrement, la situation géographique et les activités proposées.</a:t>
            </a:r>
          </a:p>
          <a:p>
            <a:endParaRPr lang="fr-FR" dirty="0"/>
          </a:p>
        </p:txBody>
      </p:sp>
      <p:sp>
        <p:nvSpPr>
          <p:cNvPr id="4" name="Espace réservé du pied de page 3"/>
          <p:cNvSpPr>
            <a:spLocks noGrp="1"/>
          </p:cNvSpPr>
          <p:nvPr>
            <p:ph type="ftr" sz="quarter" idx="11"/>
          </p:nvPr>
        </p:nvSpPr>
        <p:spPr/>
        <p:txBody>
          <a:bodyPr/>
          <a:lstStyle/>
          <a:p>
            <a:r>
              <a:rPr lang="fr-FR" smtClean="0"/>
              <a:t>Saint-Victrice, le 01 décembre 2015 CP </a:t>
            </a:r>
            <a:endParaRPr lang="fr-FR"/>
          </a:p>
        </p:txBody>
      </p:sp>
      <p:pic>
        <p:nvPicPr>
          <p:cNvPr id="5" name="Picture 3" descr="C:\Users\Celine\Pictures\Desktop\Support Blainville\Screen Shot 11-08-15 at 09.19 AM.PNG"/>
          <p:cNvPicPr>
            <a:picLocks noChangeAspect="1" noChangeArrowheads="1"/>
          </p:cNvPicPr>
          <p:nvPr/>
        </p:nvPicPr>
        <p:blipFill>
          <a:blip r:embed="rId2" cstate="print"/>
          <a:srcRect/>
          <a:stretch>
            <a:fillRect/>
          </a:stretch>
        </p:blipFill>
        <p:spPr bwMode="auto">
          <a:xfrm>
            <a:off x="4589024" y="3380614"/>
            <a:ext cx="3799400" cy="291256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405993" y="980730"/>
            <a:ext cx="8229600" cy="1143000"/>
          </a:xfrm>
        </p:spPr>
        <p:txBody>
          <a:bodyPr>
            <a:normAutofit fontScale="90000"/>
          </a:bodyPr>
          <a:lstStyle/>
          <a:p>
            <a:pPr lvl="0"/>
            <a:r>
              <a:rPr lang="fr-FR" sz="4500" b="1"/>
              <a:t>Situation du centre</a:t>
            </a:r>
            <a:r>
              <a:rPr lang="fr-FR" sz="4500"/>
              <a:t/>
            </a:r>
            <a:br>
              <a:rPr lang="fr-FR" sz="4500"/>
            </a:br>
            <a:endParaRPr lang="fr-FR" sz="4500"/>
          </a:p>
        </p:txBody>
      </p:sp>
      <p:sp>
        <p:nvSpPr>
          <p:cNvPr id="3" name="Espace réservé du contenu 2"/>
          <p:cNvSpPr txBox="1">
            <a:spLocks noGrp="1"/>
          </p:cNvSpPr>
          <p:nvPr>
            <p:ph idx="1"/>
          </p:nvPr>
        </p:nvSpPr>
        <p:spPr>
          <a:xfrm>
            <a:off x="259845" y="1632167"/>
            <a:ext cx="8229600" cy="1220769"/>
          </a:xfrm>
        </p:spPr>
        <p:txBody>
          <a:bodyPr/>
          <a:lstStyle/>
          <a:p>
            <a:pPr lvl="0"/>
            <a:r>
              <a:rPr lang="fr-FR" sz="2000" i="1" dirty="0" smtClean="0"/>
              <a:t>A mi-chemin entre le Mont Saint-Michel et Cherbourg, à 15 km de Coutances , à 3,5 km d'</a:t>
            </a:r>
            <a:r>
              <a:rPr lang="fr-FR" sz="2000" i="1" dirty="0" err="1" smtClean="0"/>
              <a:t>Agon</a:t>
            </a:r>
            <a:r>
              <a:rPr lang="fr-FR" sz="2000" i="1" dirty="0" smtClean="0"/>
              <a:t>-</a:t>
            </a:r>
            <a:r>
              <a:rPr lang="fr-FR" sz="2000" i="1" dirty="0" err="1" smtClean="0"/>
              <a:t>Coutainville</a:t>
            </a:r>
            <a:r>
              <a:rPr lang="fr-FR" sz="2000" i="1" dirty="0" smtClean="0"/>
              <a:t>, le centre est implanté sur un domaine de 6 ha, à 450 m de la plage ! </a:t>
            </a:r>
          </a:p>
          <a:p>
            <a:pPr lvl="0"/>
            <a:endParaRPr lang="fr-FR" i="1" dirty="0" smtClean="0"/>
          </a:p>
          <a:p>
            <a:pPr lvl="0"/>
            <a:endParaRPr lang="fr-FR" i="1" dirty="0" smtClean="0"/>
          </a:p>
          <a:p>
            <a:pPr lvl="0"/>
            <a:endParaRPr lang="fr-FR" i="1" dirty="0" smtClean="0"/>
          </a:p>
          <a:p>
            <a:pPr lvl="0"/>
            <a:endParaRPr lang="fr-FR" i="1" dirty="0" smtClean="0"/>
          </a:p>
          <a:p>
            <a:pPr lvl="0"/>
            <a:endParaRPr lang="fr-FR" i="1" dirty="0" smtClean="0"/>
          </a:p>
          <a:p>
            <a:pPr lvl="0"/>
            <a:endParaRPr lang="fr-FR" i="1" dirty="0" smtClean="0"/>
          </a:p>
          <a:p>
            <a:pPr lvl="0"/>
            <a:endParaRPr lang="fr-FR" i="1" dirty="0" smtClean="0"/>
          </a:p>
          <a:p>
            <a:pPr lvl="0"/>
            <a:endParaRPr lang="fr-FR" i="1" dirty="0" smtClean="0"/>
          </a:p>
          <a:p>
            <a:pPr lvl="0"/>
            <a:endParaRPr lang="fr-FR" i="1" dirty="0" smtClean="0"/>
          </a:p>
          <a:p>
            <a:pPr lvl="0"/>
            <a:endParaRPr lang="fr-FR" i="1" dirty="0" smtClean="0"/>
          </a:p>
          <a:p>
            <a:pPr lvl="0"/>
            <a:endParaRPr lang="fr-FR" i="1" dirty="0" smtClean="0"/>
          </a:p>
          <a:p>
            <a:pPr lvl="0"/>
            <a:endParaRPr lang="fr-FR" i="1" dirty="0" smtClean="0"/>
          </a:p>
          <a:p>
            <a:pPr lvl="0"/>
            <a:endParaRPr lang="fr-FR" i="1" dirty="0" smtClean="0"/>
          </a:p>
          <a:p>
            <a:pPr lvl="0"/>
            <a:endParaRPr lang="fr-FR" dirty="0"/>
          </a:p>
        </p:txBody>
      </p:sp>
      <p:pic>
        <p:nvPicPr>
          <p:cNvPr id="11" name="Picture 2" descr="C:\Users\Celine\Pictures\Desktop\Blainville\DSC02870.JPG"/>
          <p:cNvPicPr>
            <a:picLocks noChangeAspect="1" noChangeArrowheads="1"/>
          </p:cNvPicPr>
          <p:nvPr/>
        </p:nvPicPr>
        <p:blipFill>
          <a:blip r:embed="rId2" cstate="print"/>
          <a:srcRect/>
          <a:stretch>
            <a:fillRect/>
          </a:stretch>
        </p:blipFill>
        <p:spPr bwMode="auto">
          <a:xfrm>
            <a:off x="4074848" y="2852936"/>
            <a:ext cx="4911785" cy="2952328"/>
          </a:xfrm>
          <a:prstGeom prst="rect">
            <a:avLst/>
          </a:prstGeom>
          <a:noFill/>
        </p:spPr>
      </p:pic>
      <p:sp>
        <p:nvSpPr>
          <p:cNvPr id="13" name="Espace réservé du pied de page 12"/>
          <p:cNvSpPr>
            <a:spLocks noGrp="1"/>
          </p:cNvSpPr>
          <p:nvPr>
            <p:ph type="ftr" sz="quarter" idx="11"/>
          </p:nvPr>
        </p:nvSpPr>
        <p:spPr/>
        <p:txBody>
          <a:bodyPr/>
          <a:lstStyle/>
          <a:p>
            <a:r>
              <a:rPr lang="fr-FR" smtClean="0"/>
              <a:t>Saint-Victrice, le 01 décembre 2015 CP </a:t>
            </a:r>
            <a:endParaRPr lang="fr-FR"/>
          </a:p>
        </p:txBody>
      </p:sp>
      <p:pic>
        <p:nvPicPr>
          <p:cNvPr id="5" name="Image 4"/>
          <p:cNvPicPr>
            <a:picLocks noChangeAspect="1"/>
          </p:cNvPicPr>
          <p:nvPr/>
        </p:nvPicPr>
        <p:blipFill>
          <a:blip r:embed="rId3" cstate="print"/>
          <a:stretch>
            <a:fillRect/>
          </a:stretch>
        </p:blipFill>
        <p:spPr>
          <a:xfrm>
            <a:off x="259845" y="3582143"/>
            <a:ext cx="4322056" cy="277420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smtClean="0"/>
              <a:t>Saint-Victrice, le 01 décembre 2015 CP </a:t>
            </a:r>
            <a:endParaRPr lang="fr-FR"/>
          </a:p>
        </p:txBody>
      </p:sp>
      <p:pic>
        <p:nvPicPr>
          <p:cNvPr id="2050" name="Picture 2" descr="C:\Users\Celine\Pictures\Desktop\Support Blainville\Screen Shot 11-08-15 at 08.57 AM.PNG"/>
          <p:cNvPicPr>
            <a:picLocks noChangeAspect="1" noChangeArrowheads="1"/>
          </p:cNvPicPr>
          <p:nvPr/>
        </p:nvPicPr>
        <p:blipFill>
          <a:blip r:embed="rId2" cstate="print"/>
          <a:srcRect/>
          <a:stretch>
            <a:fillRect/>
          </a:stretch>
        </p:blipFill>
        <p:spPr bwMode="auto">
          <a:xfrm>
            <a:off x="827584" y="1124744"/>
            <a:ext cx="7776864" cy="512613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normAutofit fontScale="90000"/>
          </a:bodyPr>
          <a:lstStyle/>
          <a:p>
            <a:pPr lvl="0"/>
            <a:r>
              <a:rPr lang="fr-FR" sz="4500" b="1"/>
              <a:t>Plan du centre</a:t>
            </a:r>
            <a:r>
              <a:rPr lang="fr-FR" sz="4500"/>
              <a:t/>
            </a:r>
            <a:br>
              <a:rPr lang="fr-FR" sz="4500"/>
            </a:br>
            <a:endParaRPr lang="fr-FR" sz="4500"/>
          </a:p>
        </p:txBody>
      </p:sp>
      <p:pic>
        <p:nvPicPr>
          <p:cNvPr id="5122" name="Picture 2" descr="C:\Users\Celine\Pictures\Desktop\Support Blainville\plan le senequet.jpg"/>
          <p:cNvPicPr>
            <a:picLocks noGrp="1" noChangeAspect="1" noChangeArrowheads="1"/>
          </p:cNvPicPr>
          <p:nvPr>
            <p:ph idx="1"/>
          </p:nvPr>
        </p:nvPicPr>
        <p:blipFill>
          <a:blip r:embed="rId2" cstate="print"/>
          <a:srcRect/>
          <a:stretch>
            <a:fillRect/>
          </a:stretch>
        </p:blipFill>
        <p:spPr bwMode="auto">
          <a:xfrm>
            <a:off x="0" y="1123949"/>
            <a:ext cx="9143999" cy="5734051"/>
          </a:xfrm>
          <a:prstGeom prst="rect">
            <a:avLst/>
          </a:prstGeom>
          <a:noFill/>
        </p:spPr>
      </p:pic>
      <p:sp>
        <p:nvSpPr>
          <p:cNvPr id="6" name="Espace réservé du pied de page 5"/>
          <p:cNvSpPr>
            <a:spLocks noGrp="1"/>
          </p:cNvSpPr>
          <p:nvPr>
            <p:ph type="ftr" sz="quarter" idx="11"/>
          </p:nvPr>
        </p:nvSpPr>
        <p:spPr/>
        <p:txBody>
          <a:bodyPr/>
          <a:lstStyle/>
          <a:p>
            <a:r>
              <a:rPr lang="fr-FR" smtClean="0"/>
              <a:t>Saint-Victrice, le 01 décembre 2015 CP </a:t>
            </a:r>
            <a:endParaRPr lang="fr-F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1331640" y="764703"/>
            <a:ext cx="8229600" cy="1143000"/>
          </a:xfrm>
        </p:spPr>
        <p:txBody>
          <a:bodyPr>
            <a:normAutofit fontScale="90000"/>
          </a:bodyPr>
          <a:lstStyle/>
          <a:p>
            <a:pPr lvl="0"/>
            <a:r>
              <a:rPr lang="fr-FR" sz="4500" b="1"/>
              <a:t>Hébergement</a:t>
            </a:r>
            <a:r>
              <a:rPr lang="fr-FR" sz="4500"/>
              <a:t/>
            </a:r>
            <a:br>
              <a:rPr lang="fr-FR" sz="4500"/>
            </a:br>
            <a:endParaRPr lang="fr-FR" sz="4500"/>
          </a:p>
        </p:txBody>
      </p:sp>
      <p:pic>
        <p:nvPicPr>
          <p:cNvPr id="9218" name="Picture 2" descr="C:\Users\Celine\Pictures\Desktop\Blainville\DSC02878.JPG"/>
          <p:cNvPicPr>
            <a:picLocks noChangeAspect="1" noChangeArrowheads="1"/>
          </p:cNvPicPr>
          <p:nvPr/>
        </p:nvPicPr>
        <p:blipFill>
          <a:blip r:embed="rId2" cstate="print"/>
          <a:srcRect/>
          <a:stretch>
            <a:fillRect/>
          </a:stretch>
        </p:blipFill>
        <p:spPr bwMode="auto">
          <a:xfrm rot="332655">
            <a:off x="4286005" y="1756464"/>
            <a:ext cx="4530602" cy="3397952"/>
          </a:xfrm>
          <a:prstGeom prst="rect">
            <a:avLst/>
          </a:prstGeom>
          <a:noFill/>
        </p:spPr>
      </p:pic>
      <p:pic>
        <p:nvPicPr>
          <p:cNvPr id="9219" name="Picture 3" descr="C:\Users\Celine\Pictures\Desktop\Blainville\DSC02877.JPG"/>
          <p:cNvPicPr>
            <a:picLocks noGrp="1" noChangeAspect="1" noChangeArrowheads="1"/>
          </p:cNvPicPr>
          <p:nvPr>
            <p:ph idx="1"/>
          </p:nvPr>
        </p:nvPicPr>
        <p:blipFill>
          <a:blip r:embed="rId3" cstate="print"/>
          <a:srcRect/>
          <a:stretch>
            <a:fillRect/>
          </a:stretch>
        </p:blipFill>
        <p:spPr bwMode="auto">
          <a:xfrm rot="15837034">
            <a:off x="179388" y="2152650"/>
            <a:ext cx="4248150" cy="3186112"/>
          </a:xfrm>
          <a:prstGeom prst="rect">
            <a:avLst/>
          </a:prstGeom>
          <a:noFill/>
        </p:spPr>
      </p:pic>
      <p:sp>
        <p:nvSpPr>
          <p:cNvPr id="7" name="Espace réservé du pied de page 6"/>
          <p:cNvSpPr>
            <a:spLocks noGrp="1"/>
          </p:cNvSpPr>
          <p:nvPr>
            <p:ph type="ftr" sz="quarter" idx="11"/>
          </p:nvPr>
        </p:nvSpPr>
        <p:spPr/>
        <p:txBody>
          <a:bodyPr/>
          <a:lstStyle/>
          <a:p>
            <a:r>
              <a:rPr lang="fr-FR" smtClean="0"/>
              <a:t>Saint-Victrice, le 01 décembre 2015 CP </a:t>
            </a:r>
            <a:endParaRPr lang="fr-F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1331640" y="764703"/>
            <a:ext cx="8229600" cy="1143000"/>
          </a:xfrm>
        </p:spPr>
        <p:txBody>
          <a:bodyPr>
            <a:normAutofit fontScale="90000"/>
          </a:bodyPr>
          <a:lstStyle/>
          <a:p>
            <a:pPr lvl="0"/>
            <a:r>
              <a:rPr lang="fr-FR" sz="4500" b="1"/>
              <a:t>Hébergement</a:t>
            </a:r>
            <a:r>
              <a:rPr lang="fr-FR" sz="4500"/>
              <a:t/>
            </a:r>
            <a:br>
              <a:rPr lang="fr-FR" sz="4500"/>
            </a:br>
            <a:endParaRPr lang="fr-FR" sz="4500"/>
          </a:p>
        </p:txBody>
      </p:sp>
      <p:sp>
        <p:nvSpPr>
          <p:cNvPr id="3" name="Espace réservé du contenu 2"/>
          <p:cNvSpPr txBox="1">
            <a:spLocks noGrp="1"/>
          </p:cNvSpPr>
          <p:nvPr>
            <p:ph idx="1"/>
          </p:nvPr>
        </p:nvSpPr>
        <p:spPr>
          <a:xfrm>
            <a:off x="107504" y="1370136"/>
            <a:ext cx="8568949" cy="2816103"/>
          </a:xfrm>
        </p:spPr>
        <p:txBody>
          <a:bodyPr>
            <a:noAutofit/>
          </a:bodyPr>
          <a:lstStyle/>
          <a:p>
            <a:pPr lvl="0" algn="just"/>
            <a:r>
              <a:rPr lang="fr-FR" sz="2000" dirty="0"/>
              <a:t>Les lits sont faits avant notre arrivée.</a:t>
            </a:r>
          </a:p>
          <a:p>
            <a:pPr lvl="0" algn="just"/>
            <a:r>
              <a:rPr lang="fr-FR" sz="2000" dirty="0"/>
              <a:t>Une affichette sur chaque porte lors de </a:t>
            </a:r>
            <a:r>
              <a:rPr lang="fr-FR" sz="2000" dirty="0" smtClean="0"/>
              <a:t>notre </a:t>
            </a:r>
            <a:r>
              <a:rPr lang="fr-FR" sz="2000" dirty="0"/>
              <a:t>arrivée indique le nom de </a:t>
            </a:r>
            <a:r>
              <a:rPr lang="fr-FR" sz="2000" dirty="0" smtClean="0"/>
              <a:t>l’école, </a:t>
            </a:r>
            <a:r>
              <a:rPr lang="fr-FR" sz="2000" dirty="0"/>
              <a:t>le nombre de participants et les prénoms de chacun.</a:t>
            </a:r>
          </a:p>
          <a:p>
            <a:pPr lvl="0" algn="just"/>
            <a:r>
              <a:rPr lang="fr-FR" sz="2000" dirty="0"/>
              <a:t>Le ménage des bâtiments s’effectue une fois par jour par le personnel du centre</a:t>
            </a:r>
            <a:r>
              <a:rPr lang="fr-FR" sz="2000" dirty="0" smtClean="0"/>
              <a:t>.</a:t>
            </a:r>
          </a:p>
          <a:p>
            <a:pPr lvl="0" algn="just"/>
            <a:r>
              <a:rPr lang="fr-FR" sz="2000" dirty="0" smtClean="0"/>
              <a:t>Les enfants sont répartis dans un bâtiment qui nous est réservé.</a:t>
            </a:r>
          </a:p>
          <a:p>
            <a:pPr lvl="0" algn="just"/>
            <a:r>
              <a:rPr lang="fr-FR" sz="2000" dirty="0" smtClean="0"/>
              <a:t>Les accès sont sécurisés par un digicode.</a:t>
            </a:r>
          </a:p>
          <a:p>
            <a:pPr lvl="0" algn="just"/>
            <a:r>
              <a:rPr lang="fr-FR" sz="2000" dirty="0" smtClean="0"/>
              <a:t>Les adultes accompagnateurs sont répartis à chaque extrémité des couloirs.</a:t>
            </a:r>
          </a:p>
          <a:p>
            <a:pPr lvl="0" algn="just"/>
            <a:r>
              <a:rPr lang="fr-FR" sz="2000" dirty="0" smtClean="0"/>
              <a:t>Les chambres seront composées de de 2 à 5 enfants (garçons et filles séparés!)</a:t>
            </a:r>
          </a:p>
          <a:p>
            <a:pPr lvl="0" algn="just"/>
            <a:r>
              <a:rPr lang="fr-FR" sz="2000" dirty="0" smtClean="0"/>
              <a:t>Nous essaierons de tenir compte au maximum des demandes des enfants pour la composition des chambres.</a:t>
            </a:r>
            <a:endParaRPr lang="fr-FR" sz="2000" dirty="0"/>
          </a:p>
        </p:txBody>
      </p:sp>
      <p:sp>
        <p:nvSpPr>
          <p:cNvPr id="5" name="Espace réservé du pied de page 4"/>
          <p:cNvSpPr>
            <a:spLocks noGrp="1"/>
          </p:cNvSpPr>
          <p:nvPr>
            <p:ph type="ftr" sz="quarter" idx="11"/>
          </p:nvPr>
        </p:nvSpPr>
        <p:spPr/>
        <p:txBody>
          <a:bodyPr/>
          <a:lstStyle/>
          <a:p>
            <a:r>
              <a:rPr lang="fr-FR" smtClean="0"/>
              <a:t>Saint-Victrice, le 01 décembre 2015 CP </a:t>
            </a:r>
            <a:endParaRPr lang="fr-F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727</TotalTime>
  <Words>1980</Words>
  <Application>Microsoft Office PowerPoint</Application>
  <PresentationFormat>Affichage à l'écran (4:3)</PresentationFormat>
  <Paragraphs>282</Paragraphs>
  <Slides>35</Slides>
  <Notes>1</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Débit</vt:lpstr>
      <vt:lpstr>  PRÉSENTATION  séjour du 23 au 26 mars 2016</vt:lpstr>
      <vt:lpstr>Pourquoi partir en classe découverte ?</vt:lpstr>
      <vt:lpstr>Pourquoi partir en classe découverte ?</vt:lpstr>
      <vt:lpstr>Le centre LE SENEQUET</vt:lpstr>
      <vt:lpstr>Situation du centre </vt:lpstr>
      <vt:lpstr>Diapositive 6</vt:lpstr>
      <vt:lpstr>Plan du centre </vt:lpstr>
      <vt:lpstr>Hébergement </vt:lpstr>
      <vt:lpstr>Hébergement </vt:lpstr>
      <vt:lpstr>Restauration </vt:lpstr>
      <vt:lpstr>Restauration </vt:lpstr>
      <vt:lpstr>Autres locaux </vt:lpstr>
      <vt:lpstr>Extérieurs </vt:lpstr>
      <vt:lpstr>Coût du séjour</vt:lpstr>
      <vt:lpstr>Échéancier</vt:lpstr>
      <vt:lpstr>Activités du séjour </vt:lpstr>
      <vt:lpstr>La Pêche à Pied </vt:lpstr>
      <vt:lpstr>La Visite de la chapelle des Marins </vt:lpstr>
      <vt:lpstr>Parcs à huitres </vt:lpstr>
      <vt:lpstr>Char à voile </vt:lpstr>
      <vt:lpstr>Char à voile </vt:lpstr>
      <vt:lpstr>La Visite du Havre de Blainville </vt:lpstr>
      <vt:lpstr>Cerf-volant </vt:lpstr>
      <vt:lpstr>Veillées </vt:lpstr>
      <vt:lpstr>Carnet de Bord </vt:lpstr>
      <vt:lpstr>Emploi du temps 23 mars</vt:lpstr>
      <vt:lpstr>Emploi du temps 24 mars</vt:lpstr>
      <vt:lpstr>Emploi du temps 25 mars</vt:lpstr>
      <vt:lpstr>Emploi du temps 26 mars</vt:lpstr>
      <vt:lpstr>Trousseau  Tous les effets doivent être marqués au nom de l’enfant</vt:lpstr>
      <vt:lpstr>Trousseau  Tous les effets doivent être marqués au nom de l’enfant</vt:lpstr>
      <vt:lpstr>Moyen de communication </vt:lpstr>
      <vt:lpstr>Objets interdits </vt:lpstr>
      <vt:lpstr>Diapositive 34</vt:lpstr>
      <vt:lpstr>Rendez-vous :  Le mercredi 23 mars à 6h45 Parking du collège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Celine</dc:creator>
  <cp:lastModifiedBy>Celine</cp:lastModifiedBy>
  <cp:revision>79</cp:revision>
  <dcterms:created xsi:type="dcterms:W3CDTF">2015-11-14T13:49:40Z</dcterms:created>
  <dcterms:modified xsi:type="dcterms:W3CDTF">2015-11-30T18:52:46Z</dcterms:modified>
</cp:coreProperties>
</file>